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5" r:id="rId1"/>
  </p:sldMasterIdLst>
  <p:notesMasterIdLst>
    <p:notesMasterId r:id="rId8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</p:sldIdLst>
  <p:sldSz cx="12192000" cy="6858000"/>
  <p:notesSz cx="6858000" cy="9144000"/>
  <p:embeddedFontLst>
    <p:embeddedFont>
      <p:font typeface="tvN 즐거운이야기 Bold" panose="02020603020101020101" pitchFamily="18" charset="-127"/>
      <p:regular r:id="rId86"/>
    </p:embeddedFont>
    <p:embeddedFont>
      <p:font typeface="나눔바른고딕 옛한글" panose="020B0603020101020101" pitchFamily="50" charset="-127"/>
      <p:regular r:id="rId87"/>
    </p:embeddedFont>
    <p:embeddedFont>
      <p:font typeface="나눔스퀘어 Bold" panose="020B0600000101010101" pitchFamily="50" charset="-127"/>
      <p:bold r:id="rId88"/>
    </p:embeddedFont>
    <p:embeddedFont>
      <p:font typeface="배달의민족 도현" panose="020B0600000101010101" pitchFamily="50" charset="-127"/>
      <p:regular r:id="rId89"/>
    </p:embeddedFont>
    <p:embeddedFont>
      <p:font typeface="맑은 고딕" panose="020B0503020000020004" pitchFamily="50" charset="-127"/>
      <p:regular r:id="rId90"/>
      <p:bold r:id="rId9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9169" autoAdjust="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5.fntdata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3.fntdata"/><Relationship Id="rId9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1.fntdata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ocuments\&#52852;&#52852;&#50724;&#53665;%20&#48155;&#51008;%20&#54028;&#51068;\&#50672;&#50900;&#48324;%20&#50976;&#44592;&#46041;&#47932;%20&#47560;&#47532;&#49688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656767303015858"/>
          <c:y val="5.8977897258385946E-2"/>
          <c:w val="0.7678135583939476"/>
          <c:h val="0.8987589497218230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사설보호소수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9B4F-4CF1-9E84-3A0B5BE325E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9B4F-4CF1-9E84-3A0B5BE325E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9B4F-4CF1-9E84-3A0B5BE325E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9B4F-4CF1-9E84-3A0B5BE325E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9B4F-4CF1-9E84-3A0B5BE325E6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9B4F-4CF1-9E84-3A0B5BE325E6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9B4F-4CF1-9E84-3A0B5BE325E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Sheet1!$A$2:$A$8</c:f>
              <c:strCache>
                <c:ptCount val="7"/>
                <c:pt idx="0">
                  <c:v>자료없음</c:v>
                </c:pt>
                <c:pt idx="1">
                  <c:v>입양X</c:v>
                </c:pt>
                <c:pt idx="2">
                  <c:v>20%이하</c:v>
                </c:pt>
                <c:pt idx="3">
                  <c:v>40%이하</c:v>
                </c:pt>
                <c:pt idx="4">
                  <c:v>60%이하</c:v>
                </c:pt>
                <c:pt idx="5">
                  <c:v>80%이하</c:v>
                </c:pt>
                <c:pt idx="6">
                  <c:v>80%초과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15</c:v>
                </c:pt>
                <c:pt idx="1">
                  <c:v>15</c:v>
                </c:pt>
                <c:pt idx="2">
                  <c:v>26</c:v>
                </c:pt>
                <c:pt idx="3">
                  <c:v>10</c:v>
                </c:pt>
                <c:pt idx="4">
                  <c:v>10</c:v>
                </c:pt>
                <c:pt idx="5">
                  <c:v>3</c:v>
                </c:pt>
                <c:pt idx="6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A3-4BF5-ABD9-E9F668A6AEE8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ko-KR" dirty="0"/>
              <a:t>유기동물 발생 수</a:t>
            </a:r>
            <a:endParaRPr lang="en-US" dirty="0"/>
          </a:p>
        </c:rich>
      </c:tx>
      <c:layout>
        <c:manualLayout>
          <c:xMode val="edge"/>
          <c:yMode val="edge"/>
          <c:x val="0.35643617471443828"/>
          <c:y val="0.1306475041183110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size</c:v>
                </c:pt>
              </c:strCache>
            </c:strRef>
          </c:tx>
          <c:spPr>
            <a:ln w="34925" cap="rnd">
              <a:solidFill>
                <a:srgbClr val="FFFF0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trendline>
            <c:spPr>
              <a:ln w="19050" cap="rnd">
                <a:solidFill>
                  <a:schemeClr val="accent1"/>
                </a:solidFill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</a:ln>
              <a:effectLst/>
            </c:spPr>
            <c:trendlineType val="linear"/>
            <c:forward val="2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</a:ln>
              <a:effectLst/>
            </c:spPr>
            <c:trendlineType val="linear"/>
            <c:forward val="2"/>
            <c:dispRSqr val="0"/>
            <c:dispEq val="0"/>
          </c:trendline>
          <c:trendline>
            <c:spPr>
              <a:ln w="34925" cap="rnd">
                <a:solidFill>
                  <a:schemeClr val="bg1"/>
                </a:solidFill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Sheet1!$A$2:$A$157</c:f>
              <c:strCache>
                <c:ptCount val="156"/>
                <c:pt idx="0">
                  <c:v>08-06</c:v>
                </c:pt>
                <c:pt idx="1">
                  <c:v>08-07</c:v>
                </c:pt>
                <c:pt idx="2">
                  <c:v>08-09</c:v>
                </c:pt>
                <c:pt idx="3">
                  <c:v>08-10</c:v>
                </c:pt>
                <c:pt idx="4">
                  <c:v>08-11</c:v>
                </c:pt>
                <c:pt idx="5">
                  <c:v>08-12</c:v>
                </c:pt>
                <c:pt idx="6">
                  <c:v>09-01</c:v>
                </c:pt>
                <c:pt idx="7">
                  <c:v>09-02</c:v>
                </c:pt>
                <c:pt idx="8">
                  <c:v>09-03</c:v>
                </c:pt>
                <c:pt idx="9">
                  <c:v>09-04</c:v>
                </c:pt>
                <c:pt idx="10">
                  <c:v>09-05</c:v>
                </c:pt>
                <c:pt idx="11">
                  <c:v>09-06</c:v>
                </c:pt>
                <c:pt idx="12">
                  <c:v>09-07</c:v>
                </c:pt>
                <c:pt idx="13">
                  <c:v>09-08</c:v>
                </c:pt>
                <c:pt idx="14">
                  <c:v>09-09</c:v>
                </c:pt>
                <c:pt idx="15">
                  <c:v>09-10</c:v>
                </c:pt>
                <c:pt idx="16">
                  <c:v>09-11</c:v>
                </c:pt>
                <c:pt idx="17">
                  <c:v>09-12</c:v>
                </c:pt>
                <c:pt idx="18">
                  <c:v>10-01</c:v>
                </c:pt>
                <c:pt idx="19">
                  <c:v>10-02</c:v>
                </c:pt>
                <c:pt idx="20">
                  <c:v>10-03</c:v>
                </c:pt>
                <c:pt idx="21">
                  <c:v>10-04</c:v>
                </c:pt>
                <c:pt idx="22">
                  <c:v>10-05</c:v>
                </c:pt>
                <c:pt idx="23">
                  <c:v>10-06</c:v>
                </c:pt>
                <c:pt idx="24">
                  <c:v>10-07</c:v>
                </c:pt>
                <c:pt idx="25">
                  <c:v>10-08</c:v>
                </c:pt>
                <c:pt idx="26">
                  <c:v>10-09</c:v>
                </c:pt>
                <c:pt idx="27">
                  <c:v>10-10</c:v>
                </c:pt>
                <c:pt idx="28">
                  <c:v>10-11</c:v>
                </c:pt>
                <c:pt idx="29">
                  <c:v>10-12</c:v>
                </c:pt>
                <c:pt idx="30">
                  <c:v>11-01</c:v>
                </c:pt>
                <c:pt idx="31">
                  <c:v>11-02</c:v>
                </c:pt>
                <c:pt idx="32">
                  <c:v>11-03</c:v>
                </c:pt>
                <c:pt idx="33">
                  <c:v>11-04</c:v>
                </c:pt>
                <c:pt idx="34">
                  <c:v>11-05</c:v>
                </c:pt>
                <c:pt idx="35">
                  <c:v>11-06</c:v>
                </c:pt>
                <c:pt idx="36">
                  <c:v>11-07</c:v>
                </c:pt>
                <c:pt idx="37">
                  <c:v>11-08</c:v>
                </c:pt>
                <c:pt idx="38">
                  <c:v>11-09</c:v>
                </c:pt>
                <c:pt idx="39">
                  <c:v>11-10</c:v>
                </c:pt>
                <c:pt idx="40">
                  <c:v>11-11</c:v>
                </c:pt>
                <c:pt idx="41">
                  <c:v>11-12</c:v>
                </c:pt>
                <c:pt idx="42">
                  <c:v>12-01</c:v>
                </c:pt>
                <c:pt idx="43">
                  <c:v>12-02</c:v>
                </c:pt>
                <c:pt idx="44">
                  <c:v>12-03</c:v>
                </c:pt>
                <c:pt idx="45">
                  <c:v>12-04</c:v>
                </c:pt>
                <c:pt idx="46">
                  <c:v>12-05</c:v>
                </c:pt>
                <c:pt idx="47">
                  <c:v>12-06</c:v>
                </c:pt>
                <c:pt idx="48">
                  <c:v>12-07</c:v>
                </c:pt>
                <c:pt idx="49">
                  <c:v>12-08</c:v>
                </c:pt>
                <c:pt idx="50">
                  <c:v>12-09</c:v>
                </c:pt>
                <c:pt idx="51">
                  <c:v>12-10</c:v>
                </c:pt>
                <c:pt idx="52">
                  <c:v>12-11</c:v>
                </c:pt>
                <c:pt idx="53">
                  <c:v>12-12</c:v>
                </c:pt>
                <c:pt idx="54">
                  <c:v>13-01</c:v>
                </c:pt>
                <c:pt idx="55">
                  <c:v>13-02</c:v>
                </c:pt>
                <c:pt idx="56">
                  <c:v>13-03</c:v>
                </c:pt>
                <c:pt idx="57">
                  <c:v>13-04</c:v>
                </c:pt>
                <c:pt idx="58">
                  <c:v>13-05</c:v>
                </c:pt>
                <c:pt idx="59">
                  <c:v>13-06</c:v>
                </c:pt>
                <c:pt idx="60">
                  <c:v>13-07</c:v>
                </c:pt>
                <c:pt idx="61">
                  <c:v>13-08</c:v>
                </c:pt>
                <c:pt idx="62">
                  <c:v>13-09</c:v>
                </c:pt>
                <c:pt idx="63">
                  <c:v>13-10</c:v>
                </c:pt>
                <c:pt idx="64">
                  <c:v>13-11</c:v>
                </c:pt>
                <c:pt idx="65">
                  <c:v>13-12</c:v>
                </c:pt>
                <c:pt idx="66">
                  <c:v>14-01</c:v>
                </c:pt>
                <c:pt idx="67">
                  <c:v>14-02</c:v>
                </c:pt>
                <c:pt idx="68">
                  <c:v>14-03</c:v>
                </c:pt>
                <c:pt idx="69">
                  <c:v>14-04</c:v>
                </c:pt>
                <c:pt idx="70">
                  <c:v>14-05</c:v>
                </c:pt>
                <c:pt idx="71">
                  <c:v>14-06</c:v>
                </c:pt>
                <c:pt idx="72">
                  <c:v>14-07</c:v>
                </c:pt>
                <c:pt idx="73">
                  <c:v>14-08</c:v>
                </c:pt>
                <c:pt idx="74">
                  <c:v>14-09</c:v>
                </c:pt>
                <c:pt idx="75">
                  <c:v>14-10</c:v>
                </c:pt>
                <c:pt idx="76">
                  <c:v>14-11</c:v>
                </c:pt>
                <c:pt idx="77">
                  <c:v>14-12</c:v>
                </c:pt>
                <c:pt idx="78">
                  <c:v>15-01</c:v>
                </c:pt>
                <c:pt idx="79">
                  <c:v>15-02</c:v>
                </c:pt>
                <c:pt idx="80">
                  <c:v>15-03</c:v>
                </c:pt>
                <c:pt idx="81">
                  <c:v>15-04</c:v>
                </c:pt>
                <c:pt idx="82">
                  <c:v>15-05</c:v>
                </c:pt>
                <c:pt idx="83">
                  <c:v>15-06</c:v>
                </c:pt>
                <c:pt idx="84">
                  <c:v>15-07</c:v>
                </c:pt>
                <c:pt idx="85">
                  <c:v>15-08</c:v>
                </c:pt>
                <c:pt idx="86">
                  <c:v>15-09</c:v>
                </c:pt>
                <c:pt idx="87">
                  <c:v>15-10</c:v>
                </c:pt>
                <c:pt idx="88">
                  <c:v>15-11</c:v>
                </c:pt>
                <c:pt idx="89">
                  <c:v>15-12</c:v>
                </c:pt>
                <c:pt idx="90">
                  <c:v>16-01</c:v>
                </c:pt>
                <c:pt idx="91">
                  <c:v>16-02</c:v>
                </c:pt>
                <c:pt idx="92">
                  <c:v>16-03</c:v>
                </c:pt>
                <c:pt idx="93">
                  <c:v>16-04</c:v>
                </c:pt>
                <c:pt idx="94">
                  <c:v>16-05</c:v>
                </c:pt>
                <c:pt idx="95">
                  <c:v>16-06</c:v>
                </c:pt>
                <c:pt idx="96">
                  <c:v>16-07</c:v>
                </c:pt>
                <c:pt idx="97">
                  <c:v>16-08</c:v>
                </c:pt>
                <c:pt idx="98">
                  <c:v>16-09</c:v>
                </c:pt>
                <c:pt idx="99">
                  <c:v>16-10</c:v>
                </c:pt>
                <c:pt idx="100">
                  <c:v>16-11</c:v>
                </c:pt>
                <c:pt idx="101">
                  <c:v>16-12</c:v>
                </c:pt>
                <c:pt idx="102">
                  <c:v>17-01</c:v>
                </c:pt>
                <c:pt idx="103">
                  <c:v>17-02</c:v>
                </c:pt>
                <c:pt idx="104">
                  <c:v>17-03</c:v>
                </c:pt>
                <c:pt idx="105">
                  <c:v>17-04</c:v>
                </c:pt>
                <c:pt idx="106">
                  <c:v>17-05</c:v>
                </c:pt>
                <c:pt idx="107">
                  <c:v>17-06</c:v>
                </c:pt>
                <c:pt idx="108">
                  <c:v>17-07</c:v>
                </c:pt>
                <c:pt idx="109">
                  <c:v>17-08</c:v>
                </c:pt>
                <c:pt idx="110">
                  <c:v>17-09</c:v>
                </c:pt>
                <c:pt idx="111">
                  <c:v>17-10</c:v>
                </c:pt>
                <c:pt idx="112">
                  <c:v>17-11</c:v>
                </c:pt>
                <c:pt idx="113">
                  <c:v>17-12</c:v>
                </c:pt>
                <c:pt idx="114">
                  <c:v>18-01</c:v>
                </c:pt>
                <c:pt idx="115">
                  <c:v>18-02</c:v>
                </c:pt>
                <c:pt idx="116">
                  <c:v>18-03</c:v>
                </c:pt>
                <c:pt idx="117">
                  <c:v>18-04</c:v>
                </c:pt>
                <c:pt idx="118">
                  <c:v>18-05</c:v>
                </c:pt>
                <c:pt idx="119">
                  <c:v>18-06</c:v>
                </c:pt>
                <c:pt idx="120">
                  <c:v>18-07</c:v>
                </c:pt>
                <c:pt idx="121">
                  <c:v>18-08</c:v>
                </c:pt>
                <c:pt idx="122">
                  <c:v>18-09</c:v>
                </c:pt>
                <c:pt idx="123">
                  <c:v>18-10</c:v>
                </c:pt>
                <c:pt idx="124">
                  <c:v>18-11</c:v>
                </c:pt>
                <c:pt idx="125">
                  <c:v>18-12</c:v>
                </c:pt>
                <c:pt idx="126">
                  <c:v>19-01</c:v>
                </c:pt>
                <c:pt idx="127">
                  <c:v>19-02</c:v>
                </c:pt>
                <c:pt idx="128">
                  <c:v>19-03</c:v>
                </c:pt>
                <c:pt idx="129">
                  <c:v>19-04</c:v>
                </c:pt>
                <c:pt idx="130">
                  <c:v>19-05</c:v>
                </c:pt>
                <c:pt idx="131">
                  <c:v>19-06</c:v>
                </c:pt>
                <c:pt idx="132">
                  <c:v>19-07</c:v>
                </c:pt>
                <c:pt idx="133">
                  <c:v>19-08</c:v>
                </c:pt>
                <c:pt idx="134">
                  <c:v>19-09</c:v>
                </c:pt>
                <c:pt idx="135">
                  <c:v>19-10</c:v>
                </c:pt>
                <c:pt idx="136">
                  <c:v>19-11</c:v>
                </c:pt>
                <c:pt idx="137">
                  <c:v>19-12</c:v>
                </c:pt>
                <c:pt idx="138">
                  <c:v>20-01</c:v>
                </c:pt>
                <c:pt idx="139">
                  <c:v>20-02</c:v>
                </c:pt>
                <c:pt idx="140">
                  <c:v>20-03</c:v>
                </c:pt>
                <c:pt idx="141">
                  <c:v>20-04</c:v>
                </c:pt>
                <c:pt idx="142">
                  <c:v>20-05</c:v>
                </c:pt>
                <c:pt idx="143">
                  <c:v>20-06</c:v>
                </c:pt>
                <c:pt idx="144">
                  <c:v>20-07</c:v>
                </c:pt>
                <c:pt idx="145">
                  <c:v>20-08</c:v>
                </c:pt>
                <c:pt idx="146">
                  <c:v>20-09</c:v>
                </c:pt>
                <c:pt idx="147">
                  <c:v>20-10</c:v>
                </c:pt>
                <c:pt idx="148">
                  <c:v>20-11</c:v>
                </c:pt>
                <c:pt idx="149">
                  <c:v>20-12</c:v>
                </c:pt>
                <c:pt idx="150">
                  <c:v>21-01</c:v>
                </c:pt>
                <c:pt idx="151">
                  <c:v>21-02</c:v>
                </c:pt>
                <c:pt idx="152">
                  <c:v>21-03</c:v>
                </c:pt>
                <c:pt idx="153">
                  <c:v>21-04</c:v>
                </c:pt>
                <c:pt idx="154">
                  <c:v>21-05</c:v>
                </c:pt>
                <c:pt idx="155">
                  <c:v>21-06</c:v>
                </c:pt>
              </c:strCache>
            </c:strRef>
          </c:cat>
          <c:val>
            <c:numRef>
              <c:f>Sheet1!$B$2:$B$157</c:f>
              <c:numCache>
                <c:formatCode>General</c:formatCode>
                <c:ptCount val="15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6</c:v>
                </c:pt>
                <c:pt idx="6">
                  <c:v>988</c:v>
                </c:pt>
                <c:pt idx="7">
                  <c:v>1075</c:v>
                </c:pt>
                <c:pt idx="8">
                  <c:v>1667</c:v>
                </c:pt>
                <c:pt idx="9">
                  <c:v>1881</c:v>
                </c:pt>
                <c:pt idx="10">
                  <c:v>2109</c:v>
                </c:pt>
                <c:pt idx="11">
                  <c:v>2683</c:v>
                </c:pt>
                <c:pt idx="12">
                  <c:v>2806</c:v>
                </c:pt>
                <c:pt idx="13">
                  <c:v>2876</c:v>
                </c:pt>
                <c:pt idx="14">
                  <c:v>2567</c:v>
                </c:pt>
                <c:pt idx="15">
                  <c:v>2261</c:v>
                </c:pt>
                <c:pt idx="16">
                  <c:v>2050</c:v>
                </c:pt>
                <c:pt idx="17">
                  <c:v>1821</c:v>
                </c:pt>
                <c:pt idx="18">
                  <c:v>3234</c:v>
                </c:pt>
                <c:pt idx="19">
                  <c:v>3174</c:v>
                </c:pt>
                <c:pt idx="20">
                  <c:v>4196</c:v>
                </c:pt>
                <c:pt idx="21">
                  <c:v>4579</c:v>
                </c:pt>
                <c:pt idx="22">
                  <c:v>5883</c:v>
                </c:pt>
                <c:pt idx="23">
                  <c:v>6273</c:v>
                </c:pt>
                <c:pt idx="24">
                  <c:v>7112</c:v>
                </c:pt>
                <c:pt idx="25">
                  <c:v>6630</c:v>
                </c:pt>
                <c:pt idx="26">
                  <c:v>6331</c:v>
                </c:pt>
                <c:pt idx="27">
                  <c:v>5493</c:v>
                </c:pt>
                <c:pt idx="28">
                  <c:v>4521</c:v>
                </c:pt>
                <c:pt idx="29">
                  <c:v>3384</c:v>
                </c:pt>
                <c:pt idx="30">
                  <c:v>3074</c:v>
                </c:pt>
                <c:pt idx="31">
                  <c:v>2946</c:v>
                </c:pt>
                <c:pt idx="32">
                  <c:v>3827</c:v>
                </c:pt>
                <c:pt idx="33">
                  <c:v>4343</c:v>
                </c:pt>
                <c:pt idx="34">
                  <c:v>5614</c:v>
                </c:pt>
                <c:pt idx="35">
                  <c:v>6424</c:v>
                </c:pt>
                <c:pt idx="36">
                  <c:v>6769</c:v>
                </c:pt>
                <c:pt idx="37">
                  <c:v>6600</c:v>
                </c:pt>
                <c:pt idx="38">
                  <c:v>5550</c:v>
                </c:pt>
                <c:pt idx="39">
                  <c:v>5538</c:v>
                </c:pt>
                <c:pt idx="40">
                  <c:v>4590</c:v>
                </c:pt>
                <c:pt idx="41">
                  <c:v>3675</c:v>
                </c:pt>
                <c:pt idx="42">
                  <c:v>3897</c:v>
                </c:pt>
                <c:pt idx="43">
                  <c:v>3940</c:v>
                </c:pt>
                <c:pt idx="44">
                  <c:v>5133</c:v>
                </c:pt>
                <c:pt idx="45">
                  <c:v>6182</c:v>
                </c:pt>
                <c:pt idx="46">
                  <c:v>8368</c:v>
                </c:pt>
                <c:pt idx="47">
                  <c:v>8348</c:v>
                </c:pt>
                <c:pt idx="48">
                  <c:v>8324</c:v>
                </c:pt>
                <c:pt idx="49">
                  <c:v>7638</c:v>
                </c:pt>
                <c:pt idx="50">
                  <c:v>7003</c:v>
                </c:pt>
                <c:pt idx="51">
                  <c:v>6519</c:v>
                </c:pt>
                <c:pt idx="52">
                  <c:v>5428</c:v>
                </c:pt>
                <c:pt idx="53">
                  <c:v>4205</c:v>
                </c:pt>
                <c:pt idx="54">
                  <c:v>5137</c:v>
                </c:pt>
                <c:pt idx="55">
                  <c:v>4634</c:v>
                </c:pt>
                <c:pt idx="56">
                  <c:v>5711</c:v>
                </c:pt>
                <c:pt idx="57">
                  <c:v>6361</c:v>
                </c:pt>
                <c:pt idx="58">
                  <c:v>8549</c:v>
                </c:pt>
                <c:pt idx="59">
                  <c:v>8539</c:v>
                </c:pt>
                <c:pt idx="60">
                  <c:v>9392</c:v>
                </c:pt>
                <c:pt idx="61">
                  <c:v>8073</c:v>
                </c:pt>
                <c:pt idx="62">
                  <c:v>6898</c:v>
                </c:pt>
                <c:pt idx="63">
                  <c:v>6963</c:v>
                </c:pt>
                <c:pt idx="64">
                  <c:v>5511</c:v>
                </c:pt>
                <c:pt idx="65">
                  <c:v>4836</c:v>
                </c:pt>
                <c:pt idx="66">
                  <c:v>4514</c:v>
                </c:pt>
                <c:pt idx="67">
                  <c:v>4686</c:v>
                </c:pt>
                <c:pt idx="68">
                  <c:v>5499</c:v>
                </c:pt>
                <c:pt idx="69">
                  <c:v>6380</c:v>
                </c:pt>
                <c:pt idx="70">
                  <c:v>7581</c:v>
                </c:pt>
                <c:pt idx="71">
                  <c:v>7851</c:v>
                </c:pt>
                <c:pt idx="72">
                  <c:v>8346</c:v>
                </c:pt>
                <c:pt idx="73">
                  <c:v>7758</c:v>
                </c:pt>
                <c:pt idx="74">
                  <c:v>7330</c:v>
                </c:pt>
                <c:pt idx="75">
                  <c:v>6808</c:v>
                </c:pt>
                <c:pt idx="76">
                  <c:v>5676</c:v>
                </c:pt>
                <c:pt idx="77">
                  <c:v>4857</c:v>
                </c:pt>
                <c:pt idx="78">
                  <c:v>5036</c:v>
                </c:pt>
                <c:pt idx="79">
                  <c:v>4232</c:v>
                </c:pt>
                <c:pt idx="80">
                  <c:v>5627</c:v>
                </c:pt>
                <c:pt idx="81">
                  <c:v>6798</c:v>
                </c:pt>
                <c:pt idx="82">
                  <c:v>7594</c:v>
                </c:pt>
                <c:pt idx="83">
                  <c:v>8200</c:v>
                </c:pt>
                <c:pt idx="84">
                  <c:v>8235</c:v>
                </c:pt>
                <c:pt idx="85">
                  <c:v>7936</c:v>
                </c:pt>
                <c:pt idx="86">
                  <c:v>7098</c:v>
                </c:pt>
                <c:pt idx="87">
                  <c:v>6900</c:v>
                </c:pt>
                <c:pt idx="88">
                  <c:v>6026</c:v>
                </c:pt>
                <c:pt idx="89">
                  <c:v>5349</c:v>
                </c:pt>
                <c:pt idx="90">
                  <c:v>5000</c:v>
                </c:pt>
                <c:pt idx="91">
                  <c:v>4982</c:v>
                </c:pt>
                <c:pt idx="92">
                  <c:v>6039</c:v>
                </c:pt>
                <c:pt idx="93">
                  <c:v>6914</c:v>
                </c:pt>
                <c:pt idx="94">
                  <c:v>8446</c:v>
                </c:pt>
                <c:pt idx="95">
                  <c:v>8595</c:v>
                </c:pt>
                <c:pt idx="96">
                  <c:v>8851</c:v>
                </c:pt>
                <c:pt idx="97">
                  <c:v>8699</c:v>
                </c:pt>
                <c:pt idx="98">
                  <c:v>8432</c:v>
                </c:pt>
                <c:pt idx="99">
                  <c:v>8627</c:v>
                </c:pt>
                <c:pt idx="100">
                  <c:v>6723</c:v>
                </c:pt>
                <c:pt idx="101">
                  <c:v>5659</c:v>
                </c:pt>
                <c:pt idx="102">
                  <c:v>5507</c:v>
                </c:pt>
                <c:pt idx="103">
                  <c:v>5173</c:v>
                </c:pt>
                <c:pt idx="104">
                  <c:v>6488</c:v>
                </c:pt>
                <c:pt idx="105">
                  <c:v>7437</c:v>
                </c:pt>
                <c:pt idx="106">
                  <c:v>9688</c:v>
                </c:pt>
                <c:pt idx="107">
                  <c:v>9559</c:v>
                </c:pt>
                <c:pt idx="108">
                  <c:v>10892</c:v>
                </c:pt>
                <c:pt idx="109">
                  <c:v>10925</c:v>
                </c:pt>
                <c:pt idx="110">
                  <c:v>9811</c:v>
                </c:pt>
                <c:pt idx="111">
                  <c:v>9147</c:v>
                </c:pt>
                <c:pt idx="112">
                  <c:v>7934</c:v>
                </c:pt>
                <c:pt idx="113">
                  <c:v>6590</c:v>
                </c:pt>
                <c:pt idx="114">
                  <c:v>7232</c:v>
                </c:pt>
                <c:pt idx="115">
                  <c:v>6341</c:v>
                </c:pt>
                <c:pt idx="116">
                  <c:v>8684</c:v>
                </c:pt>
                <c:pt idx="117">
                  <c:v>9583</c:v>
                </c:pt>
                <c:pt idx="118">
                  <c:v>11795</c:v>
                </c:pt>
                <c:pt idx="119">
                  <c:v>11291</c:v>
                </c:pt>
                <c:pt idx="120">
                  <c:v>11630</c:v>
                </c:pt>
                <c:pt idx="121">
                  <c:v>10897</c:v>
                </c:pt>
                <c:pt idx="122">
                  <c:v>10718</c:v>
                </c:pt>
                <c:pt idx="123">
                  <c:v>11211</c:v>
                </c:pt>
                <c:pt idx="124">
                  <c:v>9738</c:v>
                </c:pt>
                <c:pt idx="125">
                  <c:v>7687</c:v>
                </c:pt>
                <c:pt idx="126">
                  <c:v>8999</c:v>
                </c:pt>
                <c:pt idx="127">
                  <c:v>7738</c:v>
                </c:pt>
                <c:pt idx="128">
                  <c:v>9126</c:v>
                </c:pt>
                <c:pt idx="129">
                  <c:v>10895</c:v>
                </c:pt>
                <c:pt idx="130">
                  <c:v>12160</c:v>
                </c:pt>
                <c:pt idx="131">
                  <c:v>11769</c:v>
                </c:pt>
                <c:pt idx="132">
                  <c:v>14268</c:v>
                </c:pt>
                <c:pt idx="133">
                  <c:v>12817</c:v>
                </c:pt>
                <c:pt idx="134">
                  <c:v>12671</c:v>
                </c:pt>
                <c:pt idx="135">
                  <c:v>12486</c:v>
                </c:pt>
                <c:pt idx="136">
                  <c:v>9707</c:v>
                </c:pt>
                <c:pt idx="137">
                  <c:v>8612</c:v>
                </c:pt>
                <c:pt idx="138">
                  <c:v>9681</c:v>
                </c:pt>
                <c:pt idx="139">
                  <c:v>8880</c:v>
                </c:pt>
                <c:pt idx="140">
                  <c:v>9852</c:v>
                </c:pt>
                <c:pt idx="141">
                  <c:v>9810</c:v>
                </c:pt>
                <c:pt idx="142">
                  <c:v>12350</c:v>
                </c:pt>
                <c:pt idx="143">
                  <c:v>12447</c:v>
                </c:pt>
                <c:pt idx="144">
                  <c:v>13501</c:v>
                </c:pt>
                <c:pt idx="145">
                  <c:v>12022</c:v>
                </c:pt>
                <c:pt idx="146">
                  <c:v>11305</c:v>
                </c:pt>
                <c:pt idx="147">
                  <c:v>10463</c:v>
                </c:pt>
                <c:pt idx="148">
                  <c:v>8810</c:v>
                </c:pt>
                <c:pt idx="149">
                  <c:v>7590</c:v>
                </c:pt>
                <c:pt idx="150">
                  <c:v>7605</c:v>
                </c:pt>
                <c:pt idx="151">
                  <c:v>7097</c:v>
                </c:pt>
                <c:pt idx="152">
                  <c:v>8772</c:v>
                </c:pt>
                <c:pt idx="153">
                  <c:v>9204</c:v>
                </c:pt>
                <c:pt idx="154">
                  <c:v>10979</c:v>
                </c:pt>
                <c:pt idx="155">
                  <c:v>11577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61A-480F-B16F-6B5A35B034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53059471"/>
        <c:axId val="1253062383"/>
      </c:lineChart>
      <c:catAx>
        <c:axId val="1253059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noFill/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500" b="1" i="0" u="none" strike="noStrike" kern="1200" baseline="0">
                <a:solidFill>
                  <a:schemeClr val="bg1">
                    <a:alpha val="72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53062383"/>
        <c:crosses val="autoZero"/>
        <c:auto val="1"/>
        <c:lblAlgn val="ctr"/>
        <c:lblOffset val="100"/>
        <c:noMultiLvlLbl val="0"/>
      </c:catAx>
      <c:valAx>
        <c:axId val="1253062383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1" i="0" u="none" strike="noStrike" kern="1200" baseline="0">
                <a:solidFill>
                  <a:schemeClr val="bg1">
                    <a:alpha val="64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53059471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500" b="1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비율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A9E-4600-AA97-43F5F3D92A9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A9E-4600-AA97-43F5F3D92A9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A9E-4600-AA97-43F5F3D92A9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6A9E-4600-AA97-43F5F3D92A97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6A9E-4600-AA97-43F5F3D92A9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500" b="1" i="0" u="none" strike="noStrike" kern="1200" baseline="0">
                    <a:solidFill>
                      <a:schemeClr val="lt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자연사</c:v>
                </c:pt>
                <c:pt idx="1">
                  <c:v>안락사</c:v>
                </c:pt>
                <c:pt idx="2">
                  <c:v>입양</c:v>
                </c:pt>
                <c:pt idx="3">
                  <c:v>반환</c:v>
                </c:pt>
                <c:pt idx="4">
                  <c:v>기타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0.25900000000000001</c:v>
                </c:pt>
                <c:pt idx="1">
                  <c:v>0.23899999999999999</c:v>
                </c:pt>
                <c:pt idx="2">
                  <c:v>0.309</c:v>
                </c:pt>
                <c:pt idx="3">
                  <c:v>0.121</c:v>
                </c:pt>
                <c:pt idx="4" formatCode="0%">
                  <c:v>7.1999999999999981E-2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A9E-4600-AA97-43F5F3D92A97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500" b="1">
          <a:effectLst>
            <a:outerShdw blurRad="38100" dist="38100" dir="2700000" algn="tl">
              <a:srgbClr val="000000">
                <a:alpha val="43137"/>
              </a:srgbClr>
            </a:outerShdw>
          </a:effectLst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size</c:v>
                </c:pt>
              </c:strCache>
            </c:strRef>
          </c:tx>
          <c:spPr>
            <a:ln w="34925" cap="rnd" cmpd="sng">
              <a:solidFill>
                <a:srgbClr val="FFFF0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Sheet1!$A$2:$A$157</c:f>
              <c:strCache>
                <c:ptCount val="156"/>
                <c:pt idx="0">
                  <c:v>08-06</c:v>
                </c:pt>
                <c:pt idx="1">
                  <c:v>08-07</c:v>
                </c:pt>
                <c:pt idx="2">
                  <c:v>08-09</c:v>
                </c:pt>
                <c:pt idx="3">
                  <c:v>08-10</c:v>
                </c:pt>
                <c:pt idx="4">
                  <c:v>08-11</c:v>
                </c:pt>
                <c:pt idx="5">
                  <c:v>08-12</c:v>
                </c:pt>
                <c:pt idx="6">
                  <c:v>09-01</c:v>
                </c:pt>
                <c:pt idx="7">
                  <c:v>09-02</c:v>
                </c:pt>
                <c:pt idx="8">
                  <c:v>09-03</c:v>
                </c:pt>
                <c:pt idx="9">
                  <c:v>09-04</c:v>
                </c:pt>
                <c:pt idx="10">
                  <c:v>09-05</c:v>
                </c:pt>
                <c:pt idx="11">
                  <c:v>09-06</c:v>
                </c:pt>
                <c:pt idx="12">
                  <c:v>09-07</c:v>
                </c:pt>
                <c:pt idx="13">
                  <c:v>09-08</c:v>
                </c:pt>
                <c:pt idx="14">
                  <c:v>09-09</c:v>
                </c:pt>
                <c:pt idx="15">
                  <c:v>09-10</c:v>
                </c:pt>
                <c:pt idx="16">
                  <c:v>09-11</c:v>
                </c:pt>
                <c:pt idx="17">
                  <c:v>09-12</c:v>
                </c:pt>
                <c:pt idx="18">
                  <c:v>10-01</c:v>
                </c:pt>
                <c:pt idx="19">
                  <c:v>10-02</c:v>
                </c:pt>
                <c:pt idx="20">
                  <c:v>10-03</c:v>
                </c:pt>
                <c:pt idx="21">
                  <c:v>10-04</c:v>
                </c:pt>
                <c:pt idx="22">
                  <c:v>10-05</c:v>
                </c:pt>
                <c:pt idx="23">
                  <c:v>10-06</c:v>
                </c:pt>
                <c:pt idx="24">
                  <c:v>10-07</c:v>
                </c:pt>
                <c:pt idx="25">
                  <c:v>10-08</c:v>
                </c:pt>
                <c:pt idx="26">
                  <c:v>10-09</c:v>
                </c:pt>
                <c:pt idx="27">
                  <c:v>10-10</c:v>
                </c:pt>
                <c:pt idx="28">
                  <c:v>10-11</c:v>
                </c:pt>
                <c:pt idx="29">
                  <c:v>10-12</c:v>
                </c:pt>
                <c:pt idx="30">
                  <c:v>11-01</c:v>
                </c:pt>
                <c:pt idx="31">
                  <c:v>11-02</c:v>
                </c:pt>
                <c:pt idx="32">
                  <c:v>11-03</c:v>
                </c:pt>
                <c:pt idx="33">
                  <c:v>11-04</c:v>
                </c:pt>
                <c:pt idx="34">
                  <c:v>11-05</c:v>
                </c:pt>
                <c:pt idx="35">
                  <c:v>11-06</c:v>
                </c:pt>
                <c:pt idx="36">
                  <c:v>11-07</c:v>
                </c:pt>
                <c:pt idx="37">
                  <c:v>11-08</c:v>
                </c:pt>
                <c:pt idx="38">
                  <c:v>11-09</c:v>
                </c:pt>
                <c:pt idx="39">
                  <c:v>11-10</c:v>
                </c:pt>
                <c:pt idx="40">
                  <c:v>11-11</c:v>
                </c:pt>
                <c:pt idx="41">
                  <c:v>11-12</c:v>
                </c:pt>
                <c:pt idx="42">
                  <c:v>12-01</c:v>
                </c:pt>
                <c:pt idx="43">
                  <c:v>12-02</c:v>
                </c:pt>
                <c:pt idx="44">
                  <c:v>12-03</c:v>
                </c:pt>
                <c:pt idx="45">
                  <c:v>12-04</c:v>
                </c:pt>
                <c:pt idx="46">
                  <c:v>12-05</c:v>
                </c:pt>
                <c:pt idx="47">
                  <c:v>12-06</c:v>
                </c:pt>
                <c:pt idx="48">
                  <c:v>12-07</c:v>
                </c:pt>
                <c:pt idx="49">
                  <c:v>12-08</c:v>
                </c:pt>
                <c:pt idx="50">
                  <c:v>12-09</c:v>
                </c:pt>
                <c:pt idx="51">
                  <c:v>12-10</c:v>
                </c:pt>
                <c:pt idx="52">
                  <c:v>12-11</c:v>
                </c:pt>
                <c:pt idx="53">
                  <c:v>12-12</c:v>
                </c:pt>
                <c:pt idx="54">
                  <c:v>13-01</c:v>
                </c:pt>
                <c:pt idx="55">
                  <c:v>13-02</c:v>
                </c:pt>
                <c:pt idx="56">
                  <c:v>13-03</c:v>
                </c:pt>
                <c:pt idx="57">
                  <c:v>13-04</c:v>
                </c:pt>
                <c:pt idx="58">
                  <c:v>13-05</c:v>
                </c:pt>
                <c:pt idx="59">
                  <c:v>13-06</c:v>
                </c:pt>
                <c:pt idx="60">
                  <c:v>13-07</c:v>
                </c:pt>
                <c:pt idx="61">
                  <c:v>13-08</c:v>
                </c:pt>
                <c:pt idx="62">
                  <c:v>13-09</c:v>
                </c:pt>
                <c:pt idx="63">
                  <c:v>13-10</c:v>
                </c:pt>
                <c:pt idx="64">
                  <c:v>13-11</c:v>
                </c:pt>
                <c:pt idx="65">
                  <c:v>13-12</c:v>
                </c:pt>
                <c:pt idx="66">
                  <c:v>14-01</c:v>
                </c:pt>
                <c:pt idx="67">
                  <c:v>14-02</c:v>
                </c:pt>
                <c:pt idx="68">
                  <c:v>14-03</c:v>
                </c:pt>
                <c:pt idx="69">
                  <c:v>14-04</c:v>
                </c:pt>
                <c:pt idx="70">
                  <c:v>14-05</c:v>
                </c:pt>
                <c:pt idx="71">
                  <c:v>14-06</c:v>
                </c:pt>
                <c:pt idx="72">
                  <c:v>14-07</c:v>
                </c:pt>
                <c:pt idx="73">
                  <c:v>14-08</c:v>
                </c:pt>
                <c:pt idx="74">
                  <c:v>14-09</c:v>
                </c:pt>
                <c:pt idx="75">
                  <c:v>14-10</c:v>
                </c:pt>
                <c:pt idx="76">
                  <c:v>14-11</c:v>
                </c:pt>
                <c:pt idx="77">
                  <c:v>14-12</c:v>
                </c:pt>
                <c:pt idx="78">
                  <c:v>15-01</c:v>
                </c:pt>
                <c:pt idx="79">
                  <c:v>15-02</c:v>
                </c:pt>
                <c:pt idx="80">
                  <c:v>15-03</c:v>
                </c:pt>
                <c:pt idx="81">
                  <c:v>15-04</c:v>
                </c:pt>
                <c:pt idx="82">
                  <c:v>15-05</c:v>
                </c:pt>
                <c:pt idx="83">
                  <c:v>15-06</c:v>
                </c:pt>
                <c:pt idx="84">
                  <c:v>15-07</c:v>
                </c:pt>
                <c:pt idx="85">
                  <c:v>15-08</c:v>
                </c:pt>
                <c:pt idx="86">
                  <c:v>15-09</c:v>
                </c:pt>
                <c:pt idx="87">
                  <c:v>15-10</c:v>
                </c:pt>
                <c:pt idx="88">
                  <c:v>15-11</c:v>
                </c:pt>
                <c:pt idx="89">
                  <c:v>15-12</c:v>
                </c:pt>
                <c:pt idx="90">
                  <c:v>16-01</c:v>
                </c:pt>
                <c:pt idx="91">
                  <c:v>16-02</c:v>
                </c:pt>
                <c:pt idx="92">
                  <c:v>16-03</c:v>
                </c:pt>
                <c:pt idx="93">
                  <c:v>16-04</c:v>
                </c:pt>
                <c:pt idx="94">
                  <c:v>16-05</c:v>
                </c:pt>
                <c:pt idx="95">
                  <c:v>16-06</c:v>
                </c:pt>
                <c:pt idx="96">
                  <c:v>16-07</c:v>
                </c:pt>
                <c:pt idx="97">
                  <c:v>16-08</c:v>
                </c:pt>
                <c:pt idx="98">
                  <c:v>16-09</c:v>
                </c:pt>
                <c:pt idx="99">
                  <c:v>16-10</c:v>
                </c:pt>
                <c:pt idx="100">
                  <c:v>16-11</c:v>
                </c:pt>
                <c:pt idx="101">
                  <c:v>16-12</c:v>
                </c:pt>
                <c:pt idx="102">
                  <c:v>17-01</c:v>
                </c:pt>
                <c:pt idx="103">
                  <c:v>17-02</c:v>
                </c:pt>
                <c:pt idx="104">
                  <c:v>17-03</c:v>
                </c:pt>
                <c:pt idx="105">
                  <c:v>17-04</c:v>
                </c:pt>
                <c:pt idx="106">
                  <c:v>17-05</c:v>
                </c:pt>
                <c:pt idx="107">
                  <c:v>17-06</c:v>
                </c:pt>
                <c:pt idx="108">
                  <c:v>17-07</c:v>
                </c:pt>
                <c:pt idx="109">
                  <c:v>17-08</c:v>
                </c:pt>
                <c:pt idx="110">
                  <c:v>17-09</c:v>
                </c:pt>
                <c:pt idx="111">
                  <c:v>17-10</c:v>
                </c:pt>
                <c:pt idx="112">
                  <c:v>17-11</c:v>
                </c:pt>
                <c:pt idx="113">
                  <c:v>17-12</c:v>
                </c:pt>
                <c:pt idx="114">
                  <c:v>18-01</c:v>
                </c:pt>
                <c:pt idx="115">
                  <c:v>18-02</c:v>
                </c:pt>
                <c:pt idx="116">
                  <c:v>18-03</c:v>
                </c:pt>
                <c:pt idx="117">
                  <c:v>18-04</c:v>
                </c:pt>
                <c:pt idx="118">
                  <c:v>18-05</c:v>
                </c:pt>
                <c:pt idx="119">
                  <c:v>18-06</c:v>
                </c:pt>
                <c:pt idx="120">
                  <c:v>18-07</c:v>
                </c:pt>
                <c:pt idx="121">
                  <c:v>18-08</c:v>
                </c:pt>
                <c:pt idx="122">
                  <c:v>18-09</c:v>
                </c:pt>
                <c:pt idx="123">
                  <c:v>18-10</c:v>
                </c:pt>
                <c:pt idx="124">
                  <c:v>18-11</c:v>
                </c:pt>
                <c:pt idx="125">
                  <c:v>18-12</c:v>
                </c:pt>
                <c:pt idx="126">
                  <c:v>19-01</c:v>
                </c:pt>
                <c:pt idx="127">
                  <c:v>19-02</c:v>
                </c:pt>
                <c:pt idx="128">
                  <c:v>19-03</c:v>
                </c:pt>
                <c:pt idx="129">
                  <c:v>19-04</c:v>
                </c:pt>
                <c:pt idx="130">
                  <c:v>19-05</c:v>
                </c:pt>
                <c:pt idx="131">
                  <c:v>19-06</c:v>
                </c:pt>
                <c:pt idx="132">
                  <c:v>19-07</c:v>
                </c:pt>
                <c:pt idx="133">
                  <c:v>19-08</c:v>
                </c:pt>
                <c:pt idx="134">
                  <c:v>19-09</c:v>
                </c:pt>
                <c:pt idx="135">
                  <c:v>19-10</c:v>
                </c:pt>
                <c:pt idx="136">
                  <c:v>19-11</c:v>
                </c:pt>
                <c:pt idx="137">
                  <c:v>19-12</c:v>
                </c:pt>
                <c:pt idx="138">
                  <c:v>20-01</c:v>
                </c:pt>
                <c:pt idx="139">
                  <c:v>20-02</c:v>
                </c:pt>
                <c:pt idx="140">
                  <c:v>20-03</c:v>
                </c:pt>
                <c:pt idx="141">
                  <c:v>20-04</c:v>
                </c:pt>
                <c:pt idx="142">
                  <c:v>20-05</c:v>
                </c:pt>
                <c:pt idx="143">
                  <c:v>20-06</c:v>
                </c:pt>
                <c:pt idx="144">
                  <c:v>20-07</c:v>
                </c:pt>
                <c:pt idx="145">
                  <c:v>20-08</c:v>
                </c:pt>
                <c:pt idx="146">
                  <c:v>20-09</c:v>
                </c:pt>
                <c:pt idx="147">
                  <c:v>20-10</c:v>
                </c:pt>
                <c:pt idx="148">
                  <c:v>20-11</c:v>
                </c:pt>
                <c:pt idx="149">
                  <c:v>20-12</c:v>
                </c:pt>
                <c:pt idx="150">
                  <c:v>21-01</c:v>
                </c:pt>
                <c:pt idx="151">
                  <c:v>21-02</c:v>
                </c:pt>
                <c:pt idx="152">
                  <c:v>21-03</c:v>
                </c:pt>
                <c:pt idx="153">
                  <c:v>21-04</c:v>
                </c:pt>
                <c:pt idx="154">
                  <c:v>21-05</c:v>
                </c:pt>
                <c:pt idx="155">
                  <c:v>21-06</c:v>
                </c:pt>
              </c:strCache>
            </c:strRef>
          </c:cat>
          <c:val>
            <c:numRef>
              <c:f>Sheet1!$B$2:$B$157</c:f>
              <c:numCache>
                <c:formatCode>General</c:formatCode>
                <c:ptCount val="15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6</c:v>
                </c:pt>
                <c:pt idx="6">
                  <c:v>988</c:v>
                </c:pt>
                <c:pt idx="7">
                  <c:v>1075</c:v>
                </c:pt>
                <c:pt idx="8">
                  <c:v>1667</c:v>
                </c:pt>
                <c:pt idx="9">
                  <c:v>1881</c:v>
                </c:pt>
                <c:pt idx="10">
                  <c:v>2109</c:v>
                </c:pt>
                <c:pt idx="11">
                  <c:v>2683</c:v>
                </c:pt>
                <c:pt idx="12">
                  <c:v>2806</c:v>
                </c:pt>
                <c:pt idx="13">
                  <c:v>2876</c:v>
                </c:pt>
                <c:pt idx="14">
                  <c:v>2567</c:v>
                </c:pt>
                <c:pt idx="15">
                  <c:v>2261</c:v>
                </c:pt>
                <c:pt idx="16">
                  <c:v>2050</c:v>
                </c:pt>
                <c:pt idx="17">
                  <c:v>1821</c:v>
                </c:pt>
                <c:pt idx="18">
                  <c:v>3234</c:v>
                </c:pt>
                <c:pt idx="19">
                  <c:v>3174</c:v>
                </c:pt>
                <c:pt idx="20">
                  <c:v>4196</c:v>
                </c:pt>
                <c:pt idx="21">
                  <c:v>4579</c:v>
                </c:pt>
                <c:pt idx="22">
                  <c:v>5883</c:v>
                </c:pt>
                <c:pt idx="23">
                  <c:v>6273</c:v>
                </c:pt>
                <c:pt idx="24">
                  <c:v>7112</c:v>
                </c:pt>
                <c:pt idx="25">
                  <c:v>6630</c:v>
                </c:pt>
                <c:pt idx="26">
                  <c:v>6331</c:v>
                </c:pt>
                <c:pt idx="27">
                  <c:v>5493</c:v>
                </c:pt>
                <c:pt idx="28">
                  <c:v>4521</c:v>
                </c:pt>
                <c:pt idx="29">
                  <c:v>3384</c:v>
                </c:pt>
                <c:pt idx="30">
                  <c:v>3074</c:v>
                </c:pt>
                <c:pt idx="31">
                  <c:v>2946</c:v>
                </c:pt>
                <c:pt idx="32">
                  <c:v>3827</c:v>
                </c:pt>
                <c:pt idx="33">
                  <c:v>4343</c:v>
                </c:pt>
                <c:pt idx="34">
                  <c:v>5614</c:v>
                </c:pt>
                <c:pt idx="35">
                  <c:v>6424</c:v>
                </c:pt>
                <c:pt idx="36">
                  <c:v>6769</c:v>
                </c:pt>
                <c:pt idx="37">
                  <c:v>6600</c:v>
                </c:pt>
                <c:pt idx="38">
                  <c:v>5550</c:v>
                </c:pt>
                <c:pt idx="39">
                  <c:v>5538</c:v>
                </c:pt>
                <c:pt idx="40">
                  <c:v>4590</c:v>
                </c:pt>
                <c:pt idx="41">
                  <c:v>3675</c:v>
                </c:pt>
                <c:pt idx="42">
                  <c:v>3897</c:v>
                </c:pt>
                <c:pt idx="43">
                  <c:v>3940</c:v>
                </c:pt>
                <c:pt idx="44">
                  <c:v>5133</c:v>
                </c:pt>
                <c:pt idx="45">
                  <c:v>6182</c:v>
                </c:pt>
                <c:pt idx="46">
                  <c:v>8368</c:v>
                </c:pt>
                <c:pt idx="47">
                  <c:v>8348</c:v>
                </c:pt>
                <c:pt idx="48">
                  <c:v>8324</c:v>
                </c:pt>
                <c:pt idx="49">
                  <c:v>7638</c:v>
                </c:pt>
                <c:pt idx="50">
                  <c:v>7003</c:v>
                </c:pt>
                <c:pt idx="51">
                  <c:v>6519</c:v>
                </c:pt>
                <c:pt idx="52">
                  <c:v>5428</c:v>
                </c:pt>
                <c:pt idx="53">
                  <c:v>4205</c:v>
                </c:pt>
                <c:pt idx="54">
                  <c:v>5137</c:v>
                </c:pt>
                <c:pt idx="55">
                  <c:v>4634</c:v>
                </c:pt>
                <c:pt idx="56">
                  <c:v>5711</c:v>
                </c:pt>
                <c:pt idx="57">
                  <c:v>6361</c:v>
                </c:pt>
                <c:pt idx="58">
                  <c:v>8549</c:v>
                </c:pt>
                <c:pt idx="59">
                  <c:v>8539</c:v>
                </c:pt>
                <c:pt idx="60">
                  <c:v>9392</c:v>
                </c:pt>
                <c:pt idx="61">
                  <c:v>8073</c:v>
                </c:pt>
                <c:pt idx="62">
                  <c:v>6898</c:v>
                </c:pt>
                <c:pt idx="63">
                  <c:v>6963</c:v>
                </c:pt>
                <c:pt idx="64">
                  <c:v>5511</c:v>
                </c:pt>
                <c:pt idx="65">
                  <c:v>4836</c:v>
                </c:pt>
                <c:pt idx="66">
                  <c:v>4514</c:v>
                </c:pt>
                <c:pt idx="67">
                  <c:v>4686</c:v>
                </c:pt>
                <c:pt idx="68">
                  <c:v>5499</c:v>
                </c:pt>
                <c:pt idx="69">
                  <c:v>6380</c:v>
                </c:pt>
                <c:pt idx="70">
                  <c:v>7581</c:v>
                </c:pt>
                <c:pt idx="71">
                  <c:v>7851</c:v>
                </c:pt>
                <c:pt idx="72">
                  <c:v>8346</c:v>
                </c:pt>
                <c:pt idx="73">
                  <c:v>7758</c:v>
                </c:pt>
                <c:pt idx="74">
                  <c:v>7330</c:v>
                </c:pt>
                <c:pt idx="75">
                  <c:v>6808</c:v>
                </c:pt>
                <c:pt idx="76">
                  <c:v>5676</c:v>
                </c:pt>
                <c:pt idx="77">
                  <c:v>4857</c:v>
                </c:pt>
                <c:pt idx="78">
                  <c:v>5036</c:v>
                </c:pt>
                <c:pt idx="79">
                  <c:v>4232</c:v>
                </c:pt>
                <c:pt idx="80">
                  <c:v>5627</c:v>
                </c:pt>
                <c:pt idx="81">
                  <c:v>6798</c:v>
                </c:pt>
                <c:pt idx="82">
                  <c:v>7594</c:v>
                </c:pt>
                <c:pt idx="83">
                  <c:v>8200</c:v>
                </c:pt>
                <c:pt idx="84">
                  <c:v>8235</c:v>
                </c:pt>
                <c:pt idx="85">
                  <c:v>7936</c:v>
                </c:pt>
                <c:pt idx="86">
                  <c:v>7098</c:v>
                </c:pt>
                <c:pt idx="87">
                  <c:v>6900</c:v>
                </c:pt>
                <c:pt idx="88">
                  <c:v>6026</c:v>
                </c:pt>
                <c:pt idx="89">
                  <c:v>5349</c:v>
                </c:pt>
                <c:pt idx="90">
                  <c:v>5000</c:v>
                </c:pt>
                <c:pt idx="91">
                  <c:v>4982</c:v>
                </c:pt>
                <c:pt idx="92">
                  <c:v>6039</c:v>
                </c:pt>
                <c:pt idx="93">
                  <c:v>6914</c:v>
                </c:pt>
                <c:pt idx="94">
                  <c:v>8446</c:v>
                </c:pt>
                <c:pt idx="95">
                  <c:v>8595</c:v>
                </c:pt>
                <c:pt idx="96">
                  <c:v>8851</c:v>
                </c:pt>
                <c:pt idx="97">
                  <c:v>8699</c:v>
                </c:pt>
                <c:pt idx="98">
                  <c:v>8432</c:v>
                </c:pt>
                <c:pt idx="99">
                  <c:v>8627</c:v>
                </c:pt>
                <c:pt idx="100">
                  <c:v>6723</c:v>
                </c:pt>
                <c:pt idx="101">
                  <c:v>5659</c:v>
                </c:pt>
                <c:pt idx="102">
                  <c:v>5507</c:v>
                </c:pt>
                <c:pt idx="103">
                  <c:v>5173</c:v>
                </c:pt>
                <c:pt idx="104">
                  <c:v>6488</c:v>
                </c:pt>
                <c:pt idx="105">
                  <c:v>7437</c:v>
                </c:pt>
                <c:pt idx="106">
                  <c:v>9688</c:v>
                </c:pt>
                <c:pt idx="107">
                  <c:v>9559</c:v>
                </c:pt>
                <c:pt idx="108">
                  <c:v>10892</c:v>
                </c:pt>
                <c:pt idx="109">
                  <c:v>10925</c:v>
                </c:pt>
                <c:pt idx="110">
                  <c:v>9811</c:v>
                </c:pt>
                <c:pt idx="111">
                  <c:v>9147</c:v>
                </c:pt>
                <c:pt idx="112">
                  <c:v>7934</c:v>
                </c:pt>
                <c:pt idx="113">
                  <c:v>6590</c:v>
                </c:pt>
                <c:pt idx="114">
                  <c:v>7232</c:v>
                </c:pt>
                <c:pt idx="115">
                  <c:v>6341</c:v>
                </c:pt>
                <c:pt idx="116">
                  <c:v>8684</c:v>
                </c:pt>
                <c:pt idx="117">
                  <c:v>9583</c:v>
                </c:pt>
                <c:pt idx="118">
                  <c:v>11795</c:v>
                </c:pt>
                <c:pt idx="119">
                  <c:v>11291</c:v>
                </c:pt>
                <c:pt idx="120">
                  <c:v>11630</c:v>
                </c:pt>
                <c:pt idx="121">
                  <c:v>10897</c:v>
                </c:pt>
                <c:pt idx="122">
                  <c:v>10718</c:v>
                </c:pt>
                <c:pt idx="123">
                  <c:v>11211</c:v>
                </c:pt>
                <c:pt idx="124">
                  <c:v>9738</c:v>
                </c:pt>
                <c:pt idx="125">
                  <c:v>7687</c:v>
                </c:pt>
                <c:pt idx="126">
                  <c:v>8999</c:v>
                </c:pt>
                <c:pt idx="127">
                  <c:v>7738</c:v>
                </c:pt>
                <c:pt idx="128">
                  <c:v>9126</c:v>
                </c:pt>
                <c:pt idx="129">
                  <c:v>10895</c:v>
                </c:pt>
                <c:pt idx="130">
                  <c:v>12160</c:v>
                </c:pt>
                <c:pt idx="131">
                  <c:v>11769</c:v>
                </c:pt>
                <c:pt idx="132">
                  <c:v>14268</c:v>
                </c:pt>
                <c:pt idx="133">
                  <c:v>12817</c:v>
                </c:pt>
                <c:pt idx="134">
                  <c:v>12671</c:v>
                </c:pt>
                <c:pt idx="135">
                  <c:v>12486</c:v>
                </c:pt>
                <c:pt idx="136">
                  <c:v>9707</c:v>
                </c:pt>
                <c:pt idx="137">
                  <c:v>8612</c:v>
                </c:pt>
                <c:pt idx="138">
                  <c:v>9681</c:v>
                </c:pt>
                <c:pt idx="139">
                  <c:v>8880</c:v>
                </c:pt>
                <c:pt idx="140">
                  <c:v>9852</c:v>
                </c:pt>
                <c:pt idx="141">
                  <c:v>9810</c:v>
                </c:pt>
                <c:pt idx="142">
                  <c:v>12350</c:v>
                </c:pt>
                <c:pt idx="143">
                  <c:v>12447</c:v>
                </c:pt>
                <c:pt idx="144">
                  <c:v>13501</c:v>
                </c:pt>
                <c:pt idx="145">
                  <c:v>12022</c:v>
                </c:pt>
                <c:pt idx="146">
                  <c:v>11305</c:v>
                </c:pt>
                <c:pt idx="147">
                  <c:v>10463</c:v>
                </c:pt>
                <c:pt idx="148">
                  <c:v>8810</c:v>
                </c:pt>
                <c:pt idx="149">
                  <c:v>7590</c:v>
                </c:pt>
                <c:pt idx="150">
                  <c:v>7605</c:v>
                </c:pt>
                <c:pt idx="151">
                  <c:v>7097</c:v>
                </c:pt>
                <c:pt idx="152">
                  <c:v>8772</c:v>
                </c:pt>
                <c:pt idx="153">
                  <c:v>9204</c:v>
                </c:pt>
                <c:pt idx="154">
                  <c:v>10979</c:v>
                </c:pt>
                <c:pt idx="155">
                  <c:v>11577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DE0-40AA-8F67-B379F0CD25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53059471"/>
        <c:axId val="1253062383"/>
      </c:lineChart>
      <c:catAx>
        <c:axId val="125305947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53062383"/>
        <c:crosses val="autoZero"/>
        <c:auto val="1"/>
        <c:lblAlgn val="ctr"/>
        <c:lblOffset val="100"/>
        <c:tickMarkSkip val="1"/>
        <c:noMultiLvlLbl val="0"/>
      </c:catAx>
      <c:valAx>
        <c:axId val="1253062383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53059471"/>
        <c:crosses val="autoZero"/>
        <c:crossBetween val="between"/>
      </c:valAx>
      <c:spPr>
        <a:noFill/>
        <a:ln w="25400">
          <a:noFill/>
        </a:ln>
        <a:effectLst/>
      </c:spPr>
    </c:plotArea>
    <c:plotVisOnly val="0"/>
    <c:dispBlanksAs val="gap"/>
    <c:showDLblsOverMax val="1"/>
  </c:chart>
  <c:spPr>
    <a:noFill/>
    <a:ln w="9525">
      <a:noFill/>
    </a:ln>
    <a:effectLst/>
  </c:spPr>
  <c:txPr>
    <a:bodyPr rot="0" vert="horz" wrap="none" lIns="0" tIns="0" rIns="0" bIns="0" anchor="ctr" anchorCtr="1"/>
    <a:lstStyle/>
    <a:p>
      <a:pPr algn="l">
        <a:defRPr sz="1500" b="1" i="0" u="none">
          <a:solidFill>
            <a:schemeClr val="bg1"/>
          </a:solidFill>
          <a:effectLst>
            <a:outerShdw blurRad="38100" dist="38100" dir="2700000" algn="tl">
              <a:srgbClr val="000000">
                <a:alpha val="43140"/>
              </a:srgbClr>
            </a:outerShdw>
          </a:effectLst>
        </a:defRPr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9F08A85D-0C15-4459-B40F-419598B14D1C}" type="datetime1">
              <a:rPr lang="ko-KR" altLang="en-US"/>
              <a:pPr lvl="0">
                <a:defRPr/>
              </a:pPr>
              <a:t>2021-10-22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BD559EB7-2E25-4EF3-B34E-702C5EEBD377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D559EB7-2E25-4EF3-B34E-702C5EEBD377}" type="slidenum">
              <a:rPr lang="en-US" altLang="en-US"/>
              <a:pPr lvl="0">
                <a:defRPr/>
              </a:pPr>
              <a:t>81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61D135-CECC-4552-9894-73E18FFFAF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6DC598E-B64B-4ECC-8DA3-E18C7EA27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C993D3-7C6A-4E4B-9509-064B3C45D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788C31B-33B2-42CC-91F6-70BD704433F9}" type="datetimeFigureOut">
              <a:rPr lang="ko-KR" altLang="en-US" smtClean="0"/>
              <a:pPr/>
              <a:t>2021-10-22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1B3B18-67F0-4AD1-99A6-0F8930E2A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3212EB-D181-4C6C-B0C6-A3E8C4AC0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5857EE-EE27-42E0-941B-3C7B696CB71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0463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7E6352-AEC9-42A3-A0C3-59D891161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E1C658-D29E-4F64-A9BD-EF1437A65E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EC2556-2959-4976-A6AA-7DD578D3B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788C31B-33B2-42CC-91F6-70BD704433F9}" type="datetimeFigureOut">
              <a:rPr lang="ko-KR" altLang="en-US" smtClean="0"/>
              <a:pPr/>
              <a:t>2021-10-22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6D21A-EEBF-4FF2-8E36-10B674757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9975A8-C03D-49BD-B8B2-DA6E53B8C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5857EE-EE27-42E0-941B-3C7B696CB71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1004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E623907-1BD0-4D8D-A8A4-29BAB9012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EC392A-F5FB-4F99-AF7C-7A1032C7AE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C0E081-8835-4B0A-891D-EE07786A5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788C31B-33B2-42CC-91F6-70BD704433F9}" type="datetimeFigureOut">
              <a:rPr lang="ko-KR" altLang="en-US" smtClean="0"/>
              <a:pPr/>
              <a:t>2021-10-22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380919-0503-4368-A8E2-0C1530AA1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7A1F6D-F838-4F39-B8F0-3D20BB13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5857EE-EE27-42E0-941B-3C7B696CB71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6860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21314B-7F66-49B0-8913-6B8E98F2F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7AA3A6-C4CF-4E4B-84E2-E58A8C22C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F0D74D-055B-45C5-8556-ECBC772C6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788C31B-33B2-42CC-91F6-70BD704433F9}" type="datetimeFigureOut">
              <a:rPr lang="ko-KR" altLang="en-US" smtClean="0"/>
              <a:pPr/>
              <a:t>2021-10-22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C398E3-BBF7-4AD9-82C0-F47F17558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4FB40B-FD10-45C3-A394-E3FC1D115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5857EE-EE27-42E0-941B-3C7B696CB71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511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EB9B81-67B3-45EC-AAC2-132AA9558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6214BE-60DF-45E4-8CFE-BC591A7FB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C1BB55-37BB-435F-8029-68FEC0302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788C31B-33B2-42CC-91F6-70BD704433F9}" type="datetimeFigureOut">
              <a:rPr lang="ko-KR" altLang="en-US" smtClean="0"/>
              <a:pPr/>
              <a:t>2021-10-22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375303-EC94-442E-B95F-3A95A1879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4D1AE8-792E-46D6-91D9-F9B911C93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5857EE-EE27-42E0-941B-3C7B696CB71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8119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658AFF-6D3B-44C7-BAAC-562D87516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B80BA9-DF06-4AAC-8000-B2F54A7978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1EB748-E67C-43C5-9D5A-0EF357A407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E081F0-3079-46EC-865D-8E1ECD4FF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788C31B-33B2-42CC-91F6-70BD704433F9}" type="datetimeFigureOut">
              <a:rPr lang="ko-KR" altLang="en-US" smtClean="0"/>
              <a:pPr/>
              <a:t>2021-10-22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5D383F-57CC-4B39-98B7-9A19E23E4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F10CC8-9C31-4992-802F-9216540A8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5857EE-EE27-42E0-941B-3C7B696CB71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0357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B8899C-01A3-4F2F-B5F6-FF8A522A6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CD9B31-712E-4E2C-BA46-A98DDC29F5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36EEFDE-8050-46B5-9E27-24BE97DD1A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6DF8700-7488-4FC9-81E8-A60088B3CD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8527DF1-8EB2-411E-9AD8-68247779D5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E2C7EA-92F4-4C51-83B6-7395DFF0F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788C31B-33B2-42CC-91F6-70BD704433F9}" type="datetimeFigureOut">
              <a:rPr lang="ko-KR" altLang="en-US" smtClean="0"/>
              <a:pPr/>
              <a:t>2021-10-22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DAA117-582A-4508-B3BB-F7158037B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5B5020B-C9A3-45C1-B616-A8ACA03FE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5857EE-EE27-42E0-941B-3C7B696CB71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0163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CC91D-6157-45DA-8AE2-C313EF043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87F3C94-AB68-42C3-835B-C2380DC79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788C31B-33B2-42CC-91F6-70BD704433F9}" type="datetimeFigureOut">
              <a:rPr lang="ko-KR" altLang="en-US" smtClean="0"/>
              <a:pPr/>
              <a:t>2021-10-22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B1BADC7-D201-41AC-A95E-DB2AC002F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8AB016-2601-42FC-82BE-925F62EC2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5857EE-EE27-42E0-941B-3C7B696CB71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3873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3350509-7C55-4BDD-8785-EB7110D30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788C31B-33B2-42CC-91F6-70BD704433F9}" type="datetimeFigureOut">
              <a:rPr lang="ko-KR" altLang="en-US" smtClean="0"/>
              <a:pPr/>
              <a:t>2021-10-22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54430F-2D56-479B-B758-A5E9DF4D4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76ED9F-EC3A-4ECB-B936-11A6A1268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5857EE-EE27-42E0-941B-3C7B696CB71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7194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DACD42-84E3-48B3-B747-F83B14DE1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48C0CC-8553-4AB5-B22E-2B94863BD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5EBCCC-A858-4BA8-B5BB-0ECAB7A2D6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0DAAC6-877F-495E-9B73-A5C050B82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788C31B-33B2-42CC-91F6-70BD704433F9}" type="datetimeFigureOut">
              <a:rPr lang="ko-KR" altLang="en-US" smtClean="0"/>
              <a:pPr/>
              <a:t>2021-10-22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28BCF2-F742-404E-B2DD-4BABCA931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436A6E-DE20-447E-8A64-621EEAB98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5857EE-EE27-42E0-941B-3C7B696CB71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0991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A4F63C-F814-4605-80CF-5F7CD9C97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988997D-9B5B-456F-8B0E-4E325862E2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F37D23-98FB-4870-A057-58C91E38C6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90690B-3A5F-4CB2-A238-90D0E9616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788C31B-33B2-42CC-91F6-70BD704433F9}" type="datetimeFigureOut">
              <a:rPr lang="ko-KR" altLang="en-US" smtClean="0"/>
              <a:pPr/>
              <a:t>2021-10-22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99707D-FFCF-4962-ADFE-1FB2E6B57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CD8A8C-35AF-4A88-A383-110EAE128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5857EE-EE27-42E0-941B-3C7B696CB71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469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9139A1B-6323-4C8C-BE8C-EB48EC3A4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A85FDC-DC25-48A8-ABFC-53FC1CEA4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CABA50-36F9-4138-A7A5-E9D2D19A72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바른고딕 옛한글" panose="020B0603020101020101" pitchFamily="50" charset="-127"/>
                <a:ea typeface="Black Han Sans" pitchFamily="2" charset="-127"/>
              </a:defRPr>
            </a:lvl1pPr>
          </a:lstStyle>
          <a:p>
            <a:fld id="{0788C31B-33B2-42CC-91F6-70BD704433F9}" type="datetimeFigureOut">
              <a:rPr lang="ko-KR" altLang="en-US" smtClean="0"/>
              <a:pPr/>
              <a:t>2021-10-22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42200A-0FB8-4911-928A-1850A148C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바른고딕 옛한글" panose="020B0603020101020101" pitchFamily="50" charset="-127"/>
                <a:ea typeface="Black Han Sans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29D649-4C83-494E-8ED3-393530E943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바른고딕 옛한글" panose="020B0603020101020101" pitchFamily="50" charset="-127"/>
                <a:ea typeface="Black Han Sans" pitchFamily="2" charset="-127"/>
              </a:defRPr>
            </a:lvl1pPr>
          </a:lstStyle>
          <a:p>
            <a:fld id="{F65857EE-EE27-42E0-941B-3C7B696CB71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2989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바른고딕 옛한글" panose="020B0603020101020101" pitchFamily="50" charset="-127"/>
          <a:ea typeface="Black Han Sans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바른고딕 옛한글" panose="020B0603020101020101" pitchFamily="50" charset="-127"/>
          <a:ea typeface="Black Han Sans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바른고딕 옛한글" panose="020B0603020101020101" pitchFamily="50" charset="-127"/>
          <a:ea typeface="Black Han Sans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바른고딕 옛한글" panose="020B0603020101020101" pitchFamily="50" charset="-127"/>
          <a:ea typeface="Black Han Sans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바른고딕 옛한글" panose="020B0603020101020101" pitchFamily="50" charset="-127"/>
          <a:ea typeface="Black Han Sans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바른고딕 옛한글" panose="020B0603020101020101" pitchFamily="50" charset="-127"/>
          <a:ea typeface="Black Han Sans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abu.newscloud.sbs.co.kr/abandoned_pets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abu.newscloud.sbs.co.kr/abandoned_pets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newstapa.org/article/6yThi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19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1.svg"/><Relationship Id="rId7" Type="http://schemas.openxmlformats.org/officeDocument/2006/relationships/image" Target="../media/image19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3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9.svg"/><Relationship Id="rId7" Type="http://schemas.openxmlformats.org/officeDocument/2006/relationships/image" Target="../media/image2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svg"/><Relationship Id="rId7" Type="http://schemas.openxmlformats.org/officeDocument/2006/relationships/image" Target="../media/image19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1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svg"/><Relationship Id="rId7" Type="http://schemas.openxmlformats.org/officeDocument/2006/relationships/image" Target="../media/image19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1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svg"/><Relationship Id="rId7" Type="http://schemas.openxmlformats.org/officeDocument/2006/relationships/image" Target="../media/image19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1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26.png"/><Relationship Id="rId7" Type="http://schemas.openxmlformats.org/officeDocument/2006/relationships/image" Target="../media/image1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1.svg"/><Relationship Id="rId4" Type="http://schemas.openxmlformats.org/officeDocument/2006/relationships/image" Target="../media/image27.svg"/><Relationship Id="rId9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35.png"/><Relationship Id="rId5" Type="http://schemas.openxmlformats.org/officeDocument/2006/relationships/image" Target="../media/image28.png"/><Relationship Id="rId10" Type="http://schemas.openxmlformats.org/officeDocument/2006/relationships/image" Target="../media/image21.svg"/><Relationship Id="rId4" Type="http://schemas.openxmlformats.org/officeDocument/2006/relationships/image" Target="../media/image27.svg"/><Relationship Id="rId9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.svg"/><Relationship Id="rId7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37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3" Type="http://schemas.openxmlformats.org/officeDocument/2006/relationships/image" Target="../media/image35.pn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5" Type="http://schemas.openxmlformats.org/officeDocument/2006/relationships/image" Target="../media/image47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microsoft.com/office/2007/relationships/hdphoto" Target="../media/hdphoto6.wdp"/><Relationship Id="rId18" Type="http://schemas.openxmlformats.org/officeDocument/2006/relationships/image" Target="../media/image56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53.png"/><Relationship Id="rId17" Type="http://schemas.microsoft.com/office/2007/relationships/hdphoto" Target="../media/hdphoto8.wdp"/><Relationship Id="rId2" Type="http://schemas.openxmlformats.org/officeDocument/2006/relationships/image" Target="../media/image48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52.png"/><Relationship Id="rId19" Type="http://schemas.microsoft.com/office/2007/relationships/hdphoto" Target="../media/hdphoto9.wdp"/><Relationship Id="rId4" Type="http://schemas.openxmlformats.org/officeDocument/2006/relationships/image" Target="../media/image49.png"/><Relationship Id="rId9" Type="http://schemas.microsoft.com/office/2007/relationships/hdphoto" Target="../media/hdphoto4.wdp"/><Relationship Id="rId1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60.xml"/><Relationship Id="rId13" Type="http://schemas.openxmlformats.org/officeDocument/2006/relationships/image" Target="../media/image51.png"/><Relationship Id="rId18" Type="http://schemas.microsoft.com/office/2007/relationships/hdphoto" Target="../media/hdphoto5.wdp"/><Relationship Id="rId26" Type="http://schemas.microsoft.com/office/2007/relationships/hdphoto" Target="../media/hdphoto9.wdp"/><Relationship Id="rId3" Type="http://schemas.openxmlformats.org/officeDocument/2006/relationships/image" Target="../media/image50.png"/><Relationship Id="rId21" Type="http://schemas.openxmlformats.org/officeDocument/2006/relationships/slide" Target="slide52.xml"/><Relationship Id="rId7" Type="http://schemas.microsoft.com/office/2007/relationships/hdphoto" Target="../media/hdphoto1.wdp"/><Relationship Id="rId12" Type="http://schemas.openxmlformats.org/officeDocument/2006/relationships/slide" Target="slide48.xml"/><Relationship Id="rId17" Type="http://schemas.openxmlformats.org/officeDocument/2006/relationships/image" Target="../media/image52.png"/><Relationship Id="rId25" Type="http://schemas.openxmlformats.org/officeDocument/2006/relationships/image" Target="../media/image56.png"/><Relationship Id="rId2" Type="http://schemas.openxmlformats.org/officeDocument/2006/relationships/slide" Target="slide54.xml"/><Relationship Id="rId16" Type="http://schemas.openxmlformats.org/officeDocument/2006/relationships/slide" Target="slide68.xml"/><Relationship Id="rId20" Type="http://schemas.microsoft.com/office/2007/relationships/hdphoto" Target="../media/hdphoto6.wdp"/><Relationship Id="rId29" Type="http://schemas.openxmlformats.org/officeDocument/2006/relationships/slide" Target="slide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slide" Target="slide56.xml"/><Relationship Id="rId24" Type="http://schemas.openxmlformats.org/officeDocument/2006/relationships/slide" Target="slide50.xml"/><Relationship Id="rId5" Type="http://schemas.openxmlformats.org/officeDocument/2006/relationships/slide" Target="slide64.xml"/><Relationship Id="rId15" Type="http://schemas.openxmlformats.org/officeDocument/2006/relationships/slide" Target="slide58.xml"/><Relationship Id="rId23" Type="http://schemas.microsoft.com/office/2007/relationships/hdphoto" Target="../media/hdphoto8.wdp"/><Relationship Id="rId28" Type="http://schemas.openxmlformats.org/officeDocument/2006/relationships/slide" Target="slide46.xml"/><Relationship Id="rId10" Type="http://schemas.microsoft.com/office/2007/relationships/hdphoto" Target="../media/hdphoto2.wdp"/><Relationship Id="rId19" Type="http://schemas.openxmlformats.org/officeDocument/2006/relationships/image" Target="../media/image53.png"/><Relationship Id="rId31" Type="http://schemas.microsoft.com/office/2007/relationships/hdphoto" Target="../media/hdphoto7.wdp"/><Relationship Id="rId4" Type="http://schemas.microsoft.com/office/2007/relationships/hdphoto" Target="../media/hdphoto3.wdp"/><Relationship Id="rId9" Type="http://schemas.openxmlformats.org/officeDocument/2006/relationships/image" Target="../media/image49.png"/><Relationship Id="rId14" Type="http://schemas.microsoft.com/office/2007/relationships/hdphoto" Target="../media/hdphoto4.wdp"/><Relationship Id="rId22" Type="http://schemas.openxmlformats.org/officeDocument/2006/relationships/image" Target="../media/image55.png"/><Relationship Id="rId27" Type="http://schemas.openxmlformats.org/officeDocument/2006/relationships/slide" Target="slide66.xml"/><Relationship Id="rId30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slide" Target="slide45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5.xml"/><Relationship Id="rId5" Type="http://schemas.microsoft.com/office/2007/relationships/hdphoto" Target="../media/hdphoto4.wdp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microsoft.com/office/2007/relationships/hdphoto" Target="../media/hdphoto6.wdp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microsoft.com/office/2007/relationships/hdphoto" Target="../media/hdphoto6.wdp"/><Relationship Id="rId4" Type="http://schemas.openxmlformats.org/officeDocument/2006/relationships/image" Target="../media/image53.png"/><Relationship Id="rId9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slide" Target="slide45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slide" Target="slide45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slide" Target="slide45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slide" Target="slide4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slide" Target="slide45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slide" Target="slide45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slide" Target="slide45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slide" Target="slide45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slide" Target="slide4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slide" Target="slide4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4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5F827E9-7438-401C-BCB2-46A7F13D6D7B}"/>
              </a:ext>
            </a:extLst>
          </p:cNvPr>
          <p:cNvSpPr/>
          <p:nvPr/>
        </p:nvSpPr>
        <p:spPr>
          <a:xfrm>
            <a:off x="0" y="0"/>
            <a:ext cx="12272681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7425DA7-4665-4DB0-9642-20BCA7B5E340}"/>
              </a:ext>
            </a:extLst>
          </p:cNvPr>
          <p:cNvGrpSpPr/>
          <p:nvPr/>
        </p:nvGrpSpPr>
        <p:grpSpPr>
          <a:xfrm>
            <a:off x="838690" y="996482"/>
            <a:ext cx="10610360" cy="2661118"/>
            <a:chOff x="1225876" y="1386217"/>
            <a:chExt cx="10231228" cy="224024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0C5B875-D5E1-4911-B2E3-B2B0F2E6B34F}"/>
                </a:ext>
              </a:extLst>
            </p:cNvPr>
            <p:cNvSpPr txBox="1"/>
            <p:nvPr/>
          </p:nvSpPr>
          <p:spPr>
            <a:xfrm>
              <a:off x="1225876" y="1386217"/>
              <a:ext cx="9372601" cy="1632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6000" b="1" dirty="0">
                  <a:solidFill>
                    <a:schemeClr val="bg1"/>
                  </a:solidFill>
                  <a:latin typeface="나눔바른고딕 옛한글" panose="020B0603020101020101" pitchFamily="50" charset="-127"/>
                  <a:ea typeface="Black Han Sans" pitchFamily="2" charset="-127"/>
                </a:rPr>
                <a:t>유기 동물보호 및 복지와 </a:t>
              </a:r>
              <a:br>
                <a:rPr lang="en-US" altLang="ko-KR" sz="6000" b="1" dirty="0">
                  <a:solidFill>
                    <a:schemeClr val="bg1"/>
                  </a:solidFill>
                  <a:latin typeface="나눔바른고딕 옛한글" panose="020B0603020101020101" pitchFamily="50" charset="-127"/>
                  <a:ea typeface="Black Han Sans" pitchFamily="2" charset="-127"/>
                </a:rPr>
              </a:br>
              <a:r>
                <a:rPr lang="ko-KR" altLang="en-US" sz="6000" b="1" dirty="0">
                  <a:solidFill>
                    <a:schemeClr val="bg1"/>
                  </a:solidFill>
                  <a:latin typeface="나눔바른고딕 옛한글" panose="020B0603020101020101" pitchFamily="50" charset="-127"/>
                  <a:ea typeface="Black Han Sans" pitchFamily="2" charset="-127"/>
                </a:rPr>
                <a:t>인식개선을 위한 정책 방안</a:t>
              </a:r>
            </a:p>
          </p:txBody>
        </p:sp>
        <p:sp>
          <p:nvSpPr>
            <p:cNvPr id="4" name="부제목 2">
              <a:extLst>
                <a:ext uri="{FF2B5EF4-FFF2-40B4-BE49-F238E27FC236}">
                  <a16:creationId xmlns:a16="http://schemas.microsoft.com/office/drawing/2014/main" id="{D8BFAA48-418B-4B1C-B311-DBA6BCEE8608}"/>
                </a:ext>
              </a:extLst>
            </p:cNvPr>
            <p:cNvSpPr txBox="1">
              <a:spLocks/>
            </p:cNvSpPr>
            <p:nvPr/>
          </p:nvSpPr>
          <p:spPr>
            <a:xfrm>
              <a:off x="1225876" y="3231536"/>
              <a:ext cx="10231228" cy="39492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2400" b="1" dirty="0">
                  <a:solidFill>
                    <a:srgbClr val="FFE699"/>
                  </a:solidFill>
                  <a:latin typeface="나눔바른고딕 옛한글" panose="020B0603020101020101" pitchFamily="50" charset="-127"/>
                  <a:ea typeface="Black Han Sans" pitchFamily="2" charset="-127"/>
                </a:rPr>
                <a:t>:: </a:t>
              </a:r>
              <a:r>
                <a:rPr lang="ko-KR" altLang="en-US" sz="2400" b="1" dirty="0">
                  <a:solidFill>
                    <a:srgbClr val="FFE699"/>
                  </a:solidFill>
                  <a:latin typeface="나눔바른고딕 옛한글" panose="020B0603020101020101" pitchFamily="50" charset="-127"/>
                  <a:ea typeface="Black Han Sans" pitchFamily="2" charset="-127"/>
                </a:rPr>
                <a:t>빅데이터 분석을 활용한 직영 동물보호센터 도입 추진화</a:t>
              </a:r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5F0FDD9-B613-40D4-8C48-6881B011B321}"/>
              </a:ext>
            </a:extLst>
          </p:cNvPr>
          <p:cNvSpPr/>
          <p:nvPr/>
        </p:nvSpPr>
        <p:spPr>
          <a:xfrm>
            <a:off x="1019664" y="5081228"/>
            <a:ext cx="485285" cy="461488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6B30F77-CBCD-4551-9449-5C9ECD5C1C50}"/>
              </a:ext>
            </a:extLst>
          </p:cNvPr>
          <p:cNvSpPr/>
          <p:nvPr/>
        </p:nvSpPr>
        <p:spPr>
          <a:xfrm>
            <a:off x="838690" y="553106"/>
            <a:ext cx="847235" cy="21681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6989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5169533-8960-4405-ABAF-4809AB9ED5BA}"/>
              </a:ext>
            </a:extLst>
          </p:cNvPr>
          <p:cNvSpPr/>
          <p:nvPr/>
        </p:nvSpPr>
        <p:spPr>
          <a:xfrm>
            <a:off x="-1325880" y="0"/>
            <a:ext cx="971597" cy="6858000"/>
          </a:xfrm>
          <a:prstGeom prst="roundRect">
            <a:avLst>
              <a:gd name="adj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FC38258-05D9-4167-9B21-03C4F8F20E57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7D06ED-93C4-4DFA-AA76-3C2CFFCBC37C}"/>
              </a:ext>
            </a:extLst>
          </p:cNvPr>
          <p:cNvSpPr txBox="1"/>
          <p:nvPr/>
        </p:nvSpPr>
        <p:spPr>
          <a:xfrm>
            <a:off x="-5459552" y="2644170"/>
            <a:ext cx="35237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FF0000"/>
                </a:solidFill>
                <a:latin typeface="배달의민족 도현" panose="020B0600000101010101" pitchFamily="50" charset="-127"/>
                <a:ea typeface="Black Han Sans" pitchFamily="2" charset="-127"/>
              </a:rPr>
              <a:t>Index</a:t>
            </a:r>
            <a:endParaRPr lang="ko-KR" altLang="en-US" sz="9600" dirty="0">
              <a:latin typeface="배달의민족 도현" panose="020B0600000101010101" pitchFamily="50" charset="-127"/>
              <a:ea typeface="Black Han Sans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803B138-7F20-437C-B8D1-DEC2C08689E6}"/>
              </a:ext>
            </a:extLst>
          </p:cNvPr>
          <p:cNvGrpSpPr/>
          <p:nvPr/>
        </p:nvGrpSpPr>
        <p:grpSpPr>
          <a:xfrm>
            <a:off x="2704262" y="2497976"/>
            <a:ext cx="7746727" cy="1862048"/>
            <a:chOff x="2401415" y="2497976"/>
            <a:chExt cx="7746727" cy="186204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9190178-73D9-4AD0-8364-DD83A5142C3A}"/>
                </a:ext>
              </a:extLst>
            </p:cNvPr>
            <p:cNvSpPr txBox="1"/>
            <p:nvPr/>
          </p:nvSpPr>
          <p:spPr>
            <a:xfrm>
              <a:off x="3018470" y="2497976"/>
              <a:ext cx="7129672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500" dirty="0">
                  <a:solidFill>
                    <a:schemeClr val="bg1"/>
                  </a:solidFill>
                  <a:ea typeface="Black Han Sans" pitchFamily="2" charset="-127"/>
                </a:rPr>
                <a:t>분석 기획 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F0C04DD-D81D-4558-89E9-0E160712F9E2}"/>
                </a:ext>
              </a:extLst>
            </p:cNvPr>
            <p:cNvSpPr/>
            <p:nvPr/>
          </p:nvSpPr>
          <p:spPr>
            <a:xfrm>
              <a:off x="2401415" y="3227372"/>
              <a:ext cx="439914" cy="4032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8AB5CC7-39E5-44A5-AB89-F1CB31E7E7AD}"/>
              </a:ext>
            </a:extLst>
          </p:cNvPr>
          <p:cNvSpPr txBox="1"/>
          <p:nvPr/>
        </p:nvSpPr>
        <p:spPr>
          <a:xfrm>
            <a:off x="3144175" y="4213830"/>
            <a:ext cx="3369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E699"/>
                </a:solidFill>
                <a:ea typeface="Black Han Sans" pitchFamily="2" charset="-127"/>
              </a:rPr>
              <a:t>배경 </a:t>
            </a:r>
            <a:r>
              <a:rPr lang="en-US" altLang="ko-KR" sz="3600" dirty="0">
                <a:solidFill>
                  <a:srgbClr val="FFE699"/>
                </a:solidFill>
                <a:ea typeface="Black Han Sans" pitchFamily="2" charset="-127"/>
              </a:rPr>
              <a:t>/</a:t>
            </a:r>
            <a:r>
              <a:rPr lang="ko-KR" altLang="en-US" sz="3600" dirty="0">
                <a:solidFill>
                  <a:srgbClr val="FFE699"/>
                </a:solidFill>
                <a:ea typeface="Black Han Sans" pitchFamily="2" charset="-127"/>
              </a:rPr>
              <a:t>사례 </a:t>
            </a:r>
            <a:r>
              <a:rPr lang="en-US" altLang="ko-KR" sz="3600" dirty="0">
                <a:solidFill>
                  <a:srgbClr val="FFE699"/>
                </a:solidFill>
                <a:ea typeface="Black Han Sans" pitchFamily="2" charset="-127"/>
              </a:rPr>
              <a:t>/</a:t>
            </a:r>
            <a:r>
              <a:rPr lang="ko-KR" altLang="en-US" sz="3600" dirty="0">
                <a:solidFill>
                  <a:srgbClr val="FFE699"/>
                </a:solidFill>
                <a:ea typeface="Black Han Sans" pitchFamily="2" charset="-127"/>
              </a:rPr>
              <a:t>방향 </a:t>
            </a:r>
          </a:p>
        </p:txBody>
      </p:sp>
      <p:pic>
        <p:nvPicPr>
          <p:cNvPr id="18" name="그림 17" descr="개, 앉아있는, 사람, 포유류이(가) 표시된 사진&#10;&#10;자동 생성된 설명">
            <a:extLst>
              <a:ext uri="{FF2B5EF4-FFF2-40B4-BE49-F238E27FC236}">
                <a16:creationId xmlns:a16="http://schemas.microsoft.com/office/drawing/2014/main" id="{D4B5B957-789A-42E9-BCC6-AACEF870F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408" y="-7149601"/>
            <a:ext cx="10266946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3BDAF0-ECBE-449F-ADB4-3AA524036BC5}"/>
              </a:ext>
            </a:extLst>
          </p:cNvPr>
          <p:cNvSpPr txBox="1"/>
          <p:nvPr/>
        </p:nvSpPr>
        <p:spPr>
          <a:xfrm>
            <a:off x="-1530417" y="-669020"/>
            <a:ext cx="1380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rgbClr val="FFE699"/>
                </a:solidFill>
                <a:ea typeface="Black Han Sans" pitchFamily="2" charset="-127"/>
              </a:rPr>
              <a:t>배경 </a:t>
            </a:r>
          </a:p>
        </p:txBody>
      </p:sp>
    </p:spTree>
    <p:extLst>
      <p:ext uri="{BB962C8B-B14F-4D97-AF65-F5344CB8AC3E}">
        <p14:creationId xmlns:p14="http://schemas.microsoft.com/office/powerpoint/2010/main" val="2699787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2EC7C9AD-31DB-409D-A5D2-B5391DFFB19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16BB08D-466D-4C89-9484-6D81B2C936C7}"/>
              </a:ext>
            </a:extLst>
          </p:cNvPr>
          <p:cNvGrpSpPr/>
          <p:nvPr/>
        </p:nvGrpSpPr>
        <p:grpSpPr>
          <a:xfrm>
            <a:off x="714310" y="356660"/>
            <a:ext cx="2007364" cy="523220"/>
            <a:chOff x="2798515" y="2497976"/>
            <a:chExt cx="2007364" cy="52322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7E0D31-B482-4249-BE43-AFFEC493B9BA}"/>
                </a:ext>
              </a:extLst>
            </p:cNvPr>
            <p:cNvSpPr txBox="1"/>
            <p:nvPr/>
          </p:nvSpPr>
          <p:spPr>
            <a:xfrm>
              <a:off x="3018470" y="2497976"/>
              <a:ext cx="17874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ea typeface="Black Han Sans" pitchFamily="2" charset="-127"/>
                </a:rPr>
                <a:t>분석 기획 </a:t>
              </a: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82372526-6D0B-4BD4-A7EC-8860210606D9}"/>
                </a:ext>
              </a:extLst>
            </p:cNvPr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7F07AA0-9EA7-4902-9D59-B9D0A0B3384E}"/>
              </a:ext>
            </a:extLst>
          </p:cNvPr>
          <p:cNvSpPr txBox="1"/>
          <p:nvPr/>
        </p:nvSpPr>
        <p:spPr>
          <a:xfrm>
            <a:off x="934266" y="879879"/>
            <a:ext cx="1380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E699"/>
                </a:solidFill>
                <a:ea typeface="Black Han Sans" pitchFamily="2" charset="-127"/>
              </a:rPr>
              <a:t>배경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672F7D-34D8-4859-9E84-A2C564E3D8EF}"/>
              </a:ext>
            </a:extLst>
          </p:cNvPr>
          <p:cNvSpPr txBox="1"/>
          <p:nvPr/>
        </p:nvSpPr>
        <p:spPr>
          <a:xfrm>
            <a:off x="714310" y="4586218"/>
            <a:ext cx="330571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ea typeface="Black Han Sans" pitchFamily="2" charset="-127"/>
              </a:rPr>
              <a:t>당신은</a:t>
            </a:r>
            <a:endParaRPr lang="en-US" altLang="ko-KR" sz="36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3600" dirty="0">
                <a:solidFill>
                  <a:schemeClr val="accent1"/>
                </a:solidFill>
                <a:ea typeface="Black Han Sans" pitchFamily="2" charset="-127"/>
              </a:rPr>
              <a:t>반려동물에</a:t>
            </a:r>
            <a:r>
              <a:rPr lang="ko-KR" altLang="en-US" sz="3600" dirty="0">
                <a:solidFill>
                  <a:schemeClr val="bg1"/>
                </a:solidFill>
                <a:ea typeface="Black Han Sans" pitchFamily="2" charset="-127"/>
              </a:rPr>
              <a:t> 대해</a:t>
            </a:r>
            <a:endParaRPr lang="en-US" altLang="ko-KR" sz="36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3600" dirty="0">
                <a:solidFill>
                  <a:schemeClr val="bg1"/>
                </a:solidFill>
                <a:ea typeface="Black Han Sans" pitchFamily="2" charset="-127"/>
              </a:rPr>
              <a:t>알고 있을 겁니다</a:t>
            </a:r>
            <a:r>
              <a:rPr lang="en-US" altLang="ko-KR" sz="3600" dirty="0">
                <a:solidFill>
                  <a:schemeClr val="bg1"/>
                </a:solidFill>
                <a:ea typeface="Black Han Sans" pitchFamily="2" charset="-127"/>
              </a:rPr>
              <a:t>.</a:t>
            </a:r>
            <a:endParaRPr lang="ko-KR" altLang="en-US" sz="36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pic>
        <p:nvPicPr>
          <p:cNvPr id="23" name="그림 22" descr="개, 앉아있는, 사람, 포유류이(가) 표시된 사진&#10;&#10;자동 생성된 설명">
            <a:extLst>
              <a:ext uri="{FF2B5EF4-FFF2-40B4-BE49-F238E27FC236}">
                <a16:creationId xmlns:a16="http://schemas.microsoft.com/office/drawing/2014/main" id="{39A24037-3F0C-470F-B50C-4AB43FDE5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408" y="0"/>
            <a:ext cx="10266946" cy="6858000"/>
          </a:xfrm>
          <a:prstGeom prst="rect">
            <a:avLst/>
          </a:prstGeom>
        </p:spPr>
      </p:pic>
      <p:pic>
        <p:nvPicPr>
          <p:cNvPr id="25" name="그림 24" descr="텍스트, 실내, 선반, 우리이(가) 표시된 사진&#10;&#10;자동 생성된 설명">
            <a:extLst>
              <a:ext uri="{FF2B5EF4-FFF2-40B4-BE49-F238E27FC236}">
                <a16:creationId xmlns:a16="http://schemas.microsoft.com/office/drawing/2014/main" id="{71D27FB6-37E8-4E8C-90E3-E16F81087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763" y="7455877"/>
            <a:ext cx="7670237" cy="6858000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379936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2EC7C9AD-31DB-409D-A5D2-B5391DFFB19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16BB08D-466D-4C89-9484-6D81B2C936C7}"/>
              </a:ext>
            </a:extLst>
          </p:cNvPr>
          <p:cNvGrpSpPr/>
          <p:nvPr/>
        </p:nvGrpSpPr>
        <p:grpSpPr>
          <a:xfrm>
            <a:off x="714310" y="356660"/>
            <a:ext cx="2007364" cy="523220"/>
            <a:chOff x="2798515" y="2497976"/>
            <a:chExt cx="2007364" cy="52322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7E0D31-B482-4249-BE43-AFFEC493B9BA}"/>
                </a:ext>
              </a:extLst>
            </p:cNvPr>
            <p:cNvSpPr txBox="1"/>
            <p:nvPr/>
          </p:nvSpPr>
          <p:spPr>
            <a:xfrm>
              <a:off x="3018470" y="2497976"/>
              <a:ext cx="17874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ea typeface="Black Han Sans" pitchFamily="2" charset="-127"/>
                </a:rPr>
                <a:t>분석 기획 </a:t>
              </a: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82372526-6D0B-4BD4-A7EC-8860210606D9}"/>
                </a:ext>
              </a:extLst>
            </p:cNvPr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7F07AA0-9EA7-4902-9D59-B9D0A0B3384E}"/>
              </a:ext>
            </a:extLst>
          </p:cNvPr>
          <p:cNvSpPr txBox="1"/>
          <p:nvPr/>
        </p:nvSpPr>
        <p:spPr>
          <a:xfrm>
            <a:off x="934266" y="879879"/>
            <a:ext cx="1380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E699"/>
                </a:solidFill>
                <a:ea typeface="Black Han Sans" pitchFamily="2" charset="-127"/>
              </a:rPr>
              <a:t>배경 </a:t>
            </a:r>
          </a:p>
        </p:txBody>
      </p:sp>
      <p:pic>
        <p:nvPicPr>
          <p:cNvPr id="17" name="그림 16" descr="텍스트, 실내, 선반, 우리이(가) 표시된 사진&#10;&#10;자동 생성된 설명">
            <a:extLst>
              <a:ext uri="{FF2B5EF4-FFF2-40B4-BE49-F238E27FC236}">
                <a16:creationId xmlns:a16="http://schemas.microsoft.com/office/drawing/2014/main" id="{5629D618-7E39-4743-A000-929FC7B26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763" y="0"/>
            <a:ext cx="7670237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672F7D-34D8-4859-9E84-A2C564E3D8EF}"/>
              </a:ext>
            </a:extLst>
          </p:cNvPr>
          <p:cNvSpPr txBox="1"/>
          <p:nvPr/>
        </p:nvSpPr>
        <p:spPr>
          <a:xfrm>
            <a:off x="714310" y="4032220"/>
            <a:ext cx="380745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ea typeface="Black Han Sans" pitchFamily="2" charset="-127"/>
              </a:rPr>
              <a:t>그렇다면</a:t>
            </a:r>
            <a:r>
              <a:rPr lang="en-US" altLang="ko-KR" sz="3600" dirty="0">
                <a:solidFill>
                  <a:schemeClr val="bg1"/>
                </a:solidFill>
                <a:ea typeface="Black Han Sans" pitchFamily="2" charset="-127"/>
              </a:rPr>
              <a:t>,</a:t>
            </a:r>
          </a:p>
          <a:p>
            <a:r>
              <a:rPr lang="ko-KR" altLang="en-US" sz="3600" dirty="0">
                <a:solidFill>
                  <a:schemeClr val="bg1"/>
                </a:solidFill>
                <a:ea typeface="Black Han Sans" pitchFamily="2" charset="-127"/>
              </a:rPr>
              <a:t>당신은</a:t>
            </a:r>
            <a:endParaRPr lang="en-US" altLang="ko-KR" sz="36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3600" dirty="0">
                <a:solidFill>
                  <a:srgbClr val="FF0000"/>
                </a:solidFill>
                <a:ea typeface="Black Han Sans" pitchFamily="2" charset="-127"/>
              </a:rPr>
              <a:t>유기동물</a:t>
            </a:r>
            <a:r>
              <a:rPr lang="ko-KR" altLang="en-US" sz="3600" dirty="0">
                <a:solidFill>
                  <a:schemeClr val="bg1"/>
                </a:solidFill>
                <a:ea typeface="Black Han Sans" pitchFamily="2" charset="-127"/>
              </a:rPr>
              <a:t>에 대해</a:t>
            </a:r>
            <a:endParaRPr lang="en-US" altLang="ko-KR" sz="36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3600" dirty="0">
                <a:solidFill>
                  <a:schemeClr val="bg1"/>
                </a:solidFill>
                <a:ea typeface="Black Han Sans" pitchFamily="2" charset="-127"/>
              </a:rPr>
              <a:t>얼마나 알고 있나요</a:t>
            </a:r>
            <a:r>
              <a:rPr lang="en-US" altLang="ko-KR" sz="3600" dirty="0">
                <a:solidFill>
                  <a:schemeClr val="bg1"/>
                </a:solidFill>
                <a:ea typeface="Black Han Sans" pitchFamily="2" charset="-127"/>
              </a:rPr>
              <a:t>?</a:t>
            </a:r>
            <a:endParaRPr lang="ko-KR" altLang="en-US" sz="36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pic>
        <p:nvPicPr>
          <p:cNvPr id="9" name="그림 8" descr="개, 앉아있는, 사람, 포유류이(가) 표시된 사진&#10;&#10;자동 생성된 설명">
            <a:extLst>
              <a:ext uri="{FF2B5EF4-FFF2-40B4-BE49-F238E27FC236}">
                <a16:creationId xmlns:a16="http://schemas.microsoft.com/office/drawing/2014/main" id="{9DD5CBF7-567C-4126-A576-FF84DA293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408" y="-7569340"/>
            <a:ext cx="102669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035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425F13-236F-4A27-B433-B3D73E699E0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16" name="그림 15" descr="텍스트, 실내, 선반, 우리이(가) 표시된 사진&#10;&#10;자동 생성된 설명">
            <a:extLst>
              <a:ext uri="{FF2B5EF4-FFF2-40B4-BE49-F238E27FC236}">
                <a16:creationId xmlns:a16="http://schemas.microsoft.com/office/drawing/2014/main" id="{D77557D8-D107-4A6B-B2FF-C8766AFEE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893" y="618269"/>
            <a:ext cx="3753108" cy="3784504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F650A6-61BE-4FE9-96DD-C7CF5A026F10}"/>
              </a:ext>
            </a:extLst>
          </p:cNvPr>
          <p:cNvSpPr txBox="1"/>
          <p:nvPr/>
        </p:nvSpPr>
        <p:spPr>
          <a:xfrm>
            <a:off x="6914893" y="4600692"/>
            <a:ext cx="4171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ea typeface="Black Han Sans" pitchFamily="2" charset="-127"/>
              </a:rPr>
              <a:t>유기동물에 관한 슬픈 보고서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01E33F-9878-4D1A-9C63-EA1D740BA57D}"/>
              </a:ext>
            </a:extLst>
          </p:cNvPr>
          <p:cNvSpPr txBox="1"/>
          <p:nvPr/>
        </p:nvSpPr>
        <p:spPr>
          <a:xfrm>
            <a:off x="6914893" y="5465182"/>
            <a:ext cx="4323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ea typeface="Black Han Sans" pitchFamily="2" charset="-127"/>
                <a:hlinkClick r:id="rId3"/>
              </a:rPr>
              <a:t>https://mabu.newscloud.sbs.co.kr/abandoned_pets/</a:t>
            </a:r>
            <a:endParaRPr lang="ko-KR" altLang="en-US" sz="14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5263C1-8763-47E6-888D-3DA2FD3222DF}"/>
              </a:ext>
            </a:extLst>
          </p:cNvPr>
          <p:cNvSpPr txBox="1"/>
          <p:nvPr/>
        </p:nvSpPr>
        <p:spPr>
          <a:xfrm>
            <a:off x="6914893" y="5021042"/>
            <a:ext cx="4015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ea typeface="Black Han Sans" pitchFamily="2" charset="-127"/>
              </a:rPr>
              <a:t>만든이</a:t>
            </a:r>
            <a:r>
              <a:rPr lang="ko-KR" altLang="en-US" sz="2000" dirty="0">
                <a:solidFill>
                  <a:schemeClr val="bg1"/>
                </a:solidFill>
                <a:ea typeface="Black Han Sans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ea typeface="Black Han Sans" pitchFamily="2" charset="-127"/>
              </a:rPr>
              <a:t>: SBS </a:t>
            </a:r>
            <a:r>
              <a:rPr lang="ko-KR" altLang="en-US" sz="2000" dirty="0">
                <a:solidFill>
                  <a:schemeClr val="bg1"/>
                </a:solidFill>
                <a:ea typeface="Black Han Sans" pitchFamily="2" charset="-127"/>
              </a:rPr>
              <a:t>데이터저널리즘 마부작침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1E71873-1458-4551-B136-67021E8C0462}"/>
              </a:ext>
            </a:extLst>
          </p:cNvPr>
          <p:cNvGrpSpPr/>
          <p:nvPr/>
        </p:nvGrpSpPr>
        <p:grpSpPr>
          <a:xfrm>
            <a:off x="714310" y="356660"/>
            <a:ext cx="1737488" cy="523220"/>
            <a:chOff x="2798515" y="2497976"/>
            <a:chExt cx="1737488" cy="52322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7BBC1A3-9C41-4157-A618-B3B2D4E4F66A}"/>
                </a:ext>
              </a:extLst>
            </p:cNvPr>
            <p:cNvSpPr txBox="1"/>
            <p:nvPr/>
          </p:nvSpPr>
          <p:spPr>
            <a:xfrm>
              <a:off x="3018471" y="2497976"/>
              <a:ext cx="15175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ea typeface="Black Han Sans" pitchFamily="2" charset="-127"/>
                </a:rPr>
                <a:t>분석 기획 </a:t>
              </a: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1CFD30D-B694-4D08-AD74-56E9557B37DB}"/>
                </a:ext>
              </a:extLst>
            </p:cNvPr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47D2A45-3CB8-4BF1-A95D-322BCC71679A}"/>
              </a:ext>
            </a:extLst>
          </p:cNvPr>
          <p:cNvSpPr txBox="1"/>
          <p:nvPr/>
        </p:nvSpPr>
        <p:spPr>
          <a:xfrm>
            <a:off x="934266" y="879879"/>
            <a:ext cx="1380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E699"/>
                </a:solidFill>
                <a:ea typeface="Black Han Sans" pitchFamily="2" charset="-127"/>
              </a:rPr>
              <a:t>배경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89120B-6339-408A-BF18-582EA7D2D722}"/>
              </a:ext>
            </a:extLst>
          </p:cNvPr>
          <p:cNvSpPr txBox="1"/>
          <p:nvPr/>
        </p:nvSpPr>
        <p:spPr>
          <a:xfrm>
            <a:off x="817947" y="1495149"/>
            <a:ext cx="554190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ea typeface="Black Han Sans" pitchFamily="2" charset="-127"/>
              </a:rPr>
              <a:t>유기동물에 대한 데이터는</a:t>
            </a:r>
            <a:endParaRPr lang="en-US" altLang="ko-KR" sz="36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3600" dirty="0">
                <a:solidFill>
                  <a:schemeClr val="bg1"/>
                </a:solidFill>
                <a:ea typeface="Black Han Sans" pitchFamily="2" charset="-127"/>
              </a:rPr>
              <a:t>동물보호시스템 자료실을 통해</a:t>
            </a:r>
            <a:endParaRPr lang="en-US" altLang="ko-KR" sz="36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3600" dirty="0">
                <a:solidFill>
                  <a:schemeClr val="bg1"/>
                </a:solidFill>
                <a:ea typeface="Black Han Sans" pitchFamily="2" charset="-127"/>
              </a:rPr>
              <a:t>찾을 수 있었습니다</a:t>
            </a:r>
            <a:r>
              <a:rPr lang="en-US" altLang="ko-KR" sz="3600" dirty="0">
                <a:solidFill>
                  <a:schemeClr val="bg1"/>
                </a:solidFill>
                <a:ea typeface="Black Han Sans" pitchFamily="2" charset="-127"/>
              </a:rPr>
              <a:t>.</a:t>
            </a:r>
            <a:endParaRPr lang="ko-KR" altLang="en-US" sz="36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B0E0F2-C34F-4B15-BEA2-1F4CE0B4EAA4}"/>
              </a:ext>
            </a:extLst>
          </p:cNvPr>
          <p:cNvSpPr txBox="1"/>
          <p:nvPr/>
        </p:nvSpPr>
        <p:spPr>
          <a:xfrm>
            <a:off x="817947" y="6858000"/>
            <a:ext cx="480452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  <a:ea typeface="Black Han Sans" pitchFamily="2" charset="-127"/>
              </a:rPr>
              <a:t>하지만</a:t>
            </a:r>
            <a:r>
              <a:rPr lang="en-US" altLang="ko-KR" sz="3600" dirty="0">
                <a:solidFill>
                  <a:srgbClr val="FF0000"/>
                </a:solidFill>
                <a:ea typeface="Black Han Sans" pitchFamily="2" charset="-127"/>
              </a:rPr>
              <a:t>,</a:t>
            </a:r>
          </a:p>
          <a:p>
            <a:r>
              <a:rPr lang="ko-KR" altLang="en-US" sz="3600" dirty="0">
                <a:solidFill>
                  <a:schemeClr val="bg1"/>
                </a:solidFill>
                <a:ea typeface="Black Han Sans" pitchFamily="2" charset="-127"/>
              </a:rPr>
              <a:t>사설 보호센터의 데이터는</a:t>
            </a:r>
            <a:endParaRPr lang="en-US" altLang="ko-KR" sz="36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3600" dirty="0">
                <a:solidFill>
                  <a:schemeClr val="bg1"/>
                </a:solidFill>
                <a:ea typeface="Black Han Sans" pitchFamily="2" charset="-127"/>
              </a:rPr>
              <a:t>반영되어 있지 않았습니다</a:t>
            </a:r>
            <a:r>
              <a:rPr lang="en-US" altLang="ko-KR" sz="3600" dirty="0">
                <a:solidFill>
                  <a:schemeClr val="bg1"/>
                </a:solidFill>
                <a:ea typeface="Black Han Sans" pitchFamily="2" charset="-127"/>
              </a:rPr>
              <a:t>.</a:t>
            </a:r>
            <a:endParaRPr lang="ko-KR" altLang="en-US" sz="3600" dirty="0">
              <a:solidFill>
                <a:schemeClr val="bg1"/>
              </a:solidFill>
              <a:ea typeface="Black Han Sans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7910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425F13-236F-4A27-B433-B3D73E699E0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16" name="그림 15" descr="텍스트, 실내, 선반, 우리이(가) 표시된 사진&#10;&#10;자동 생성된 설명">
            <a:extLst>
              <a:ext uri="{FF2B5EF4-FFF2-40B4-BE49-F238E27FC236}">
                <a16:creationId xmlns:a16="http://schemas.microsoft.com/office/drawing/2014/main" id="{D77557D8-D107-4A6B-B2FF-C8766AFEE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893" y="618269"/>
            <a:ext cx="3753108" cy="3784504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F650A6-61BE-4FE9-96DD-C7CF5A026F10}"/>
              </a:ext>
            </a:extLst>
          </p:cNvPr>
          <p:cNvSpPr txBox="1"/>
          <p:nvPr/>
        </p:nvSpPr>
        <p:spPr>
          <a:xfrm>
            <a:off x="6914893" y="4600692"/>
            <a:ext cx="4171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ea typeface="Black Han Sans" pitchFamily="2" charset="-127"/>
              </a:rPr>
              <a:t>유기동물에 관한 슬픈 보고서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01E33F-9878-4D1A-9C63-EA1D740BA57D}"/>
              </a:ext>
            </a:extLst>
          </p:cNvPr>
          <p:cNvSpPr txBox="1"/>
          <p:nvPr/>
        </p:nvSpPr>
        <p:spPr>
          <a:xfrm>
            <a:off x="6914893" y="5465182"/>
            <a:ext cx="4323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ea typeface="Black Han Sans" pitchFamily="2" charset="-127"/>
                <a:hlinkClick r:id="rId3"/>
              </a:rPr>
              <a:t>https://mabu.newscloud.sbs.co.kr/abandoned_pets/</a:t>
            </a:r>
            <a:endParaRPr lang="ko-KR" altLang="en-US" sz="14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5263C1-8763-47E6-888D-3DA2FD3222DF}"/>
              </a:ext>
            </a:extLst>
          </p:cNvPr>
          <p:cNvSpPr txBox="1"/>
          <p:nvPr/>
        </p:nvSpPr>
        <p:spPr>
          <a:xfrm>
            <a:off x="6914893" y="5021042"/>
            <a:ext cx="4015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ea typeface="Black Han Sans" pitchFamily="2" charset="-127"/>
              </a:rPr>
              <a:t>만든이</a:t>
            </a:r>
            <a:r>
              <a:rPr lang="ko-KR" altLang="en-US" sz="2000" dirty="0">
                <a:solidFill>
                  <a:schemeClr val="bg1"/>
                </a:solidFill>
                <a:ea typeface="Black Han Sans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ea typeface="Black Han Sans" pitchFamily="2" charset="-127"/>
              </a:rPr>
              <a:t>: SBS </a:t>
            </a:r>
            <a:r>
              <a:rPr lang="ko-KR" altLang="en-US" sz="2000" dirty="0">
                <a:solidFill>
                  <a:schemeClr val="bg1"/>
                </a:solidFill>
                <a:ea typeface="Black Han Sans" pitchFamily="2" charset="-127"/>
              </a:rPr>
              <a:t>데이터저널리즘 마부작침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7D2A45-3CB8-4BF1-A95D-322BCC71679A}"/>
              </a:ext>
            </a:extLst>
          </p:cNvPr>
          <p:cNvSpPr txBox="1"/>
          <p:nvPr/>
        </p:nvSpPr>
        <p:spPr>
          <a:xfrm>
            <a:off x="934266" y="879879"/>
            <a:ext cx="1380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E699"/>
                </a:solidFill>
                <a:ea typeface="Black Han Sans" pitchFamily="2" charset="-127"/>
              </a:rPr>
              <a:t>배경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08D298-1707-474D-AF1A-2690EDD2CF27}"/>
              </a:ext>
            </a:extLst>
          </p:cNvPr>
          <p:cNvSpPr txBox="1"/>
          <p:nvPr/>
        </p:nvSpPr>
        <p:spPr>
          <a:xfrm>
            <a:off x="817947" y="3864744"/>
            <a:ext cx="480452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  <a:ea typeface="Black Han Sans" pitchFamily="2" charset="-127"/>
              </a:rPr>
              <a:t>하지만</a:t>
            </a:r>
            <a:r>
              <a:rPr lang="en-US" altLang="ko-KR" sz="3600" dirty="0">
                <a:solidFill>
                  <a:srgbClr val="FF0000"/>
                </a:solidFill>
                <a:ea typeface="Black Han Sans" pitchFamily="2" charset="-127"/>
              </a:rPr>
              <a:t>,</a:t>
            </a:r>
          </a:p>
          <a:p>
            <a:r>
              <a:rPr lang="ko-KR" altLang="en-US" sz="3600" dirty="0">
                <a:solidFill>
                  <a:schemeClr val="bg1"/>
                </a:solidFill>
                <a:ea typeface="Black Han Sans" pitchFamily="2" charset="-127"/>
              </a:rPr>
              <a:t>사설 보호센터의 데이터는</a:t>
            </a:r>
            <a:endParaRPr lang="en-US" altLang="ko-KR" sz="36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3600" dirty="0">
                <a:solidFill>
                  <a:schemeClr val="bg1"/>
                </a:solidFill>
                <a:ea typeface="Black Han Sans" pitchFamily="2" charset="-127"/>
              </a:rPr>
              <a:t>반영되어 있지 않았습니다</a:t>
            </a:r>
            <a:r>
              <a:rPr lang="en-US" altLang="ko-KR" sz="3600" dirty="0">
                <a:solidFill>
                  <a:schemeClr val="bg1"/>
                </a:solidFill>
                <a:ea typeface="Black Han Sans" pitchFamily="2" charset="-127"/>
              </a:rPr>
              <a:t>.</a:t>
            </a:r>
            <a:endParaRPr lang="ko-KR" altLang="en-US" sz="36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89120B-6339-408A-BF18-582EA7D2D722}"/>
              </a:ext>
            </a:extLst>
          </p:cNvPr>
          <p:cNvSpPr txBox="1"/>
          <p:nvPr/>
        </p:nvSpPr>
        <p:spPr>
          <a:xfrm>
            <a:off x="817947" y="1495149"/>
            <a:ext cx="554671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ea typeface="Black Han Sans" pitchFamily="2" charset="-127"/>
              </a:rPr>
              <a:t>유기동물에 대한 데이터는</a:t>
            </a:r>
            <a:endParaRPr lang="en-US" altLang="ko-KR" sz="36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3600" dirty="0">
                <a:solidFill>
                  <a:schemeClr val="bg1"/>
                </a:solidFill>
                <a:ea typeface="Black Han Sans" pitchFamily="2" charset="-127"/>
              </a:rPr>
              <a:t>동물보호시스템 자료실을 통해</a:t>
            </a:r>
            <a:endParaRPr lang="en-US" altLang="ko-KR" sz="36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3600" dirty="0">
                <a:solidFill>
                  <a:schemeClr val="bg1"/>
                </a:solidFill>
                <a:ea typeface="Black Han Sans" pitchFamily="2" charset="-127"/>
              </a:rPr>
              <a:t>찾을 수 있었습니다</a:t>
            </a:r>
            <a:r>
              <a:rPr lang="en-US" altLang="ko-KR" sz="3600" dirty="0">
                <a:solidFill>
                  <a:schemeClr val="bg1"/>
                </a:solidFill>
                <a:ea typeface="Black Han Sans" pitchFamily="2" charset="-127"/>
              </a:rPr>
              <a:t>.</a:t>
            </a:r>
            <a:endParaRPr lang="ko-KR" altLang="en-US" sz="36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2EBDAC-71F1-4A12-BC0D-3C54BE9AE89A}"/>
              </a:ext>
            </a:extLst>
          </p:cNvPr>
          <p:cNvSpPr txBox="1"/>
          <p:nvPr/>
        </p:nvSpPr>
        <p:spPr>
          <a:xfrm>
            <a:off x="-1549854" y="-523220"/>
            <a:ext cx="1380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rgbClr val="FFE699"/>
                </a:solidFill>
                <a:ea typeface="Black Han Sans" pitchFamily="2" charset="-127"/>
              </a:rPr>
              <a:t>사례 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957B4F5-4B92-4951-A5D5-6DAA1A46371A}"/>
              </a:ext>
            </a:extLst>
          </p:cNvPr>
          <p:cNvGrpSpPr/>
          <p:nvPr/>
        </p:nvGrpSpPr>
        <p:grpSpPr>
          <a:xfrm>
            <a:off x="714310" y="356660"/>
            <a:ext cx="1737488" cy="523220"/>
            <a:chOff x="2798515" y="2497976"/>
            <a:chExt cx="1737488" cy="5232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D14FA2A-C1F8-4C4D-A9CA-979FB7C24A17}"/>
                </a:ext>
              </a:extLst>
            </p:cNvPr>
            <p:cNvSpPr txBox="1"/>
            <p:nvPr/>
          </p:nvSpPr>
          <p:spPr>
            <a:xfrm>
              <a:off x="3018471" y="2497976"/>
              <a:ext cx="15175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ea typeface="Black Han Sans" pitchFamily="2" charset="-127"/>
                </a:rPr>
                <a:t>분석 기획 </a:t>
              </a: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8BD4023-8AE7-4941-9C27-78DF45830E23}"/>
                </a:ext>
              </a:extLst>
            </p:cNvPr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2833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425F13-236F-4A27-B433-B3D73E699E0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7D2A45-3CB8-4BF1-A95D-322BCC71679A}"/>
              </a:ext>
            </a:extLst>
          </p:cNvPr>
          <p:cNvSpPr txBox="1"/>
          <p:nvPr/>
        </p:nvSpPr>
        <p:spPr>
          <a:xfrm>
            <a:off x="934266" y="879879"/>
            <a:ext cx="1380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E699"/>
                </a:solidFill>
                <a:ea typeface="Black Han Sans" pitchFamily="2" charset="-127"/>
              </a:rPr>
              <a:t>사례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3CC0C4-2D9B-4331-8A25-7E53248982DF}"/>
              </a:ext>
            </a:extLst>
          </p:cNvPr>
          <p:cNvSpPr txBox="1"/>
          <p:nvPr/>
        </p:nvSpPr>
        <p:spPr>
          <a:xfrm>
            <a:off x="7103844" y="1419578"/>
            <a:ext cx="2991072" cy="306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ea typeface="Black Han Sans" pitchFamily="2" charset="-127"/>
                <a:hlinkClick r:id="rId2"/>
              </a:rPr>
              <a:t>https://newstapa.org/article/6yThi</a:t>
            </a:r>
            <a:endParaRPr lang="ko-KR" altLang="en-US" sz="14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364E444-4722-4381-94C2-AC301D1BFB65}"/>
              </a:ext>
            </a:extLst>
          </p:cNvPr>
          <p:cNvGrpSpPr/>
          <p:nvPr/>
        </p:nvGrpSpPr>
        <p:grpSpPr>
          <a:xfrm>
            <a:off x="3249202" y="2164233"/>
            <a:ext cx="6845714" cy="4072293"/>
            <a:chOff x="3249202" y="2164233"/>
            <a:chExt cx="6845714" cy="4072293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81FFA0A-70A1-4AEF-9A8F-2CB0CC14E2C1}"/>
                </a:ext>
              </a:extLst>
            </p:cNvPr>
            <p:cNvGrpSpPr/>
            <p:nvPr/>
          </p:nvGrpSpPr>
          <p:grpSpPr>
            <a:xfrm>
              <a:off x="3249202" y="2164233"/>
              <a:ext cx="6833922" cy="4072293"/>
              <a:chOff x="309395" y="2268251"/>
              <a:chExt cx="6339190" cy="4072293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CD91EB-CD7B-4A0A-B52C-673A89865FDB}"/>
                  </a:ext>
                </a:extLst>
              </p:cNvPr>
              <p:cNvSpPr txBox="1"/>
              <p:nvPr/>
            </p:nvSpPr>
            <p:spPr>
              <a:xfrm>
                <a:off x="1624601" y="2268251"/>
                <a:ext cx="360547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600" dirty="0">
                    <a:solidFill>
                      <a:schemeClr val="bg1"/>
                    </a:solidFill>
                    <a:ea typeface="Black Han Sans" pitchFamily="2" charset="-127"/>
                  </a:rPr>
                  <a:t>No Kill Shelter </a:t>
                </a:r>
              </a:p>
              <a:p>
                <a:pPr algn="ctr"/>
                <a:r>
                  <a:rPr lang="ko-KR" altLang="en-US" sz="3600" dirty="0">
                    <a:solidFill>
                      <a:schemeClr val="bg1"/>
                    </a:solidFill>
                    <a:ea typeface="Black Han Sans" pitchFamily="2" charset="-127"/>
                  </a:rPr>
                  <a:t>안락사 없는 보호소</a:t>
                </a:r>
              </a:p>
            </p:txBody>
          </p:sp>
          <p:pic>
            <p:nvPicPr>
              <p:cNvPr id="9" name="그림 8" descr="텍스트, 개, 포유류이(가) 표시된 사진&#10;&#10;자동 생성된 설명">
                <a:extLst>
                  <a:ext uri="{FF2B5EF4-FFF2-40B4-BE49-F238E27FC236}">
                    <a16:creationId xmlns:a16="http://schemas.microsoft.com/office/drawing/2014/main" id="{101159E6-5A61-4A69-A034-21E1605E47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000" t="15053" r="13000"/>
              <a:stretch/>
            </p:blipFill>
            <p:spPr>
              <a:xfrm>
                <a:off x="309395" y="3573280"/>
                <a:ext cx="6339190" cy="2767264"/>
              </a:xfrm>
              <a:prstGeom prst="rect">
                <a:avLst/>
              </a:prstGeom>
            </p:spPr>
          </p:pic>
        </p:grp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39459CB7-E442-4FFF-8330-57C088D239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57" t="12639" r="84761" b="74718"/>
            <a:stretch/>
          </p:blipFill>
          <p:spPr>
            <a:xfrm>
              <a:off x="8634299" y="2164233"/>
              <a:ext cx="1460617" cy="654760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11A775-B560-4A32-8D70-3452DB96C50C}"/>
              </a:ext>
            </a:extLst>
          </p:cNvPr>
          <p:cNvSpPr txBox="1"/>
          <p:nvPr/>
        </p:nvSpPr>
        <p:spPr>
          <a:xfrm>
            <a:off x="3660682" y="337379"/>
            <a:ext cx="5663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ea typeface="Black Han Sans" pitchFamily="2" charset="-127"/>
              </a:rPr>
              <a:t>동물보호단체 </a:t>
            </a:r>
            <a:r>
              <a:rPr lang="en-US" altLang="ko-KR" sz="3600" dirty="0">
                <a:solidFill>
                  <a:schemeClr val="bg1"/>
                </a:solidFill>
                <a:ea typeface="Black Han Sans" pitchFamily="2" charset="-127"/>
              </a:rPr>
              <a:t>“</a:t>
            </a:r>
            <a:r>
              <a:rPr lang="ko-KR" altLang="en-US" sz="3600" dirty="0">
                <a:solidFill>
                  <a:schemeClr val="bg1"/>
                </a:solidFill>
                <a:ea typeface="Black Han Sans" pitchFamily="2" charset="-127"/>
              </a:rPr>
              <a:t>케어</a:t>
            </a:r>
            <a:r>
              <a:rPr lang="en-US" altLang="ko-KR" sz="3600" dirty="0">
                <a:solidFill>
                  <a:schemeClr val="bg1"/>
                </a:solidFill>
                <a:ea typeface="Black Han Sans" pitchFamily="2" charset="-127"/>
              </a:rPr>
              <a:t>” </a:t>
            </a:r>
            <a:r>
              <a:rPr lang="ko-KR" altLang="en-US" sz="3600" dirty="0">
                <a:solidFill>
                  <a:schemeClr val="bg1"/>
                </a:solidFill>
                <a:ea typeface="Black Han Sans" pitchFamily="2" charset="-127"/>
              </a:rPr>
              <a:t>의 </a:t>
            </a:r>
            <a:r>
              <a:rPr lang="ko-KR" altLang="en-US" sz="3600" dirty="0" err="1">
                <a:solidFill>
                  <a:schemeClr val="bg1"/>
                </a:solidFill>
                <a:ea typeface="Black Han Sans" pitchFamily="2" charset="-127"/>
              </a:rPr>
              <a:t>두얼굴</a:t>
            </a:r>
            <a:endParaRPr lang="ko-KR" altLang="en-US" sz="36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60C7767-0D04-42F5-A010-69D3C06A0657}"/>
              </a:ext>
            </a:extLst>
          </p:cNvPr>
          <p:cNvGrpSpPr/>
          <p:nvPr/>
        </p:nvGrpSpPr>
        <p:grpSpPr>
          <a:xfrm>
            <a:off x="714310" y="356660"/>
            <a:ext cx="2007364" cy="523220"/>
            <a:chOff x="2798515" y="2497976"/>
            <a:chExt cx="2007364" cy="52322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D07D38-2D9E-4E82-8B16-7EEB60A88514}"/>
                </a:ext>
              </a:extLst>
            </p:cNvPr>
            <p:cNvSpPr txBox="1"/>
            <p:nvPr/>
          </p:nvSpPr>
          <p:spPr>
            <a:xfrm>
              <a:off x="3018470" y="2497976"/>
              <a:ext cx="17874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ea typeface="Black Han Sans" pitchFamily="2" charset="-127"/>
                </a:rPr>
                <a:t>분석 기획 </a:t>
              </a: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2323CDEE-9DD4-449A-BA69-0A481A0994A8}"/>
                </a:ext>
              </a:extLst>
            </p:cNvPr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1029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72C6F7DE-EDAF-4D15-A41B-DADE367BE281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7D2A45-3CB8-4BF1-A95D-322BCC71679A}"/>
              </a:ext>
            </a:extLst>
          </p:cNvPr>
          <p:cNvSpPr txBox="1"/>
          <p:nvPr/>
        </p:nvSpPr>
        <p:spPr>
          <a:xfrm>
            <a:off x="934266" y="879879"/>
            <a:ext cx="1380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E699"/>
                </a:solidFill>
                <a:ea typeface="Black Han Sans" pitchFamily="2" charset="-127"/>
              </a:rPr>
              <a:t>사례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3B8960-3C6A-48D3-A5EE-001D7A44866F}"/>
              </a:ext>
            </a:extLst>
          </p:cNvPr>
          <p:cNvSpPr txBox="1"/>
          <p:nvPr/>
        </p:nvSpPr>
        <p:spPr>
          <a:xfrm>
            <a:off x="3660682" y="337379"/>
            <a:ext cx="5663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ea typeface="Black Han Sans" pitchFamily="2" charset="-127"/>
              </a:rPr>
              <a:t>동물보호단체 </a:t>
            </a:r>
            <a:r>
              <a:rPr lang="en-US" altLang="ko-KR" sz="3600" dirty="0">
                <a:solidFill>
                  <a:schemeClr val="bg1"/>
                </a:solidFill>
                <a:ea typeface="Black Han Sans" pitchFamily="2" charset="-127"/>
              </a:rPr>
              <a:t>“</a:t>
            </a:r>
            <a:r>
              <a:rPr lang="ko-KR" altLang="en-US" sz="3600" dirty="0">
                <a:solidFill>
                  <a:schemeClr val="bg1"/>
                </a:solidFill>
                <a:ea typeface="Black Han Sans" pitchFamily="2" charset="-127"/>
              </a:rPr>
              <a:t>케어</a:t>
            </a:r>
            <a:r>
              <a:rPr lang="en-US" altLang="ko-KR" sz="3600" dirty="0">
                <a:solidFill>
                  <a:schemeClr val="bg1"/>
                </a:solidFill>
                <a:ea typeface="Black Han Sans" pitchFamily="2" charset="-127"/>
              </a:rPr>
              <a:t>” </a:t>
            </a:r>
            <a:r>
              <a:rPr lang="ko-KR" altLang="en-US" sz="3600" dirty="0">
                <a:solidFill>
                  <a:schemeClr val="bg1"/>
                </a:solidFill>
                <a:ea typeface="Black Han Sans" pitchFamily="2" charset="-127"/>
              </a:rPr>
              <a:t>의 </a:t>
            </a:r>
            <a:r>
              <a:rPr lang="ko-KR" altLang="en-US" sz="3600" dirty="0" err="1">
                <a:solidFill>
                  <a:schemeClr val="bg1"/>
                </a:solidFill>
                <a:ea typeface="Black Han Sans" pitchFamily="2" charset="-127"/>
              </a:rPr>
              <a:t>두얼굴</a:t>
            </a:r>
            <a:endParaRPr lang="ko-KR" altLang="en-US" sz="36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626CCD4-30F6-4763-9E86-922C26A9E671}"/>
              </a:ext>
            </a:extLst>
          </p:cNvPr>
          <p:cNvGrpSpPr/>
          <p:nvPr/>
        </p:nvGrpSpPr>
        <p:grpSpPr>
          <a:xfrm>
            <a:off x="1541008" y="1340370"/>
            <a:ext cx="10758073" cy="4712853"/>
            <a:chOff x="1541008" y="1340370"/>
            <a:chExt cx="10758073" cy="471285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00CC98-E398-49BA-8987-875390892866}"/>
                </a:ext>
              </a:extLst>
            </p:cNvPr>
            <p:cNvSpPr txBox="1"/>
            <p:nvPr/>
          </p:nvSpPr>
          <p:spPr>
            <a:xfrm>
              <a:off x="1541008" y="3707268"/>
              <a:ext cx="945162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ea typeface="Black Han Sans" pitchFamily="2" charset="-127"/>
                </a:rPr>
                <a:t>케어가 동물 구조와 보호활동을 통해 받은 후원금은 </a:t>
              </a:r>
              <a:endParaRPr lang="en-US" altLang="ko-KR" sz="3600" dirty="0">
                <a:solidFill>
                  <a:schemeClr val="bg1"/>
                </a:solidFill>
                <a:ea typeface="Black Han Sans" pitchFamily="2" charset="-127"/>
              </a:endParaRPr>
            </a:p>
            <a:p>
              <a:r>
                <a:rPr lang="ko-KR" altLang="en-US" sz="3600" dirty="0">
                  <a:solidFill>
                    <a:schemeClr val="bg1"/>
                  </a:solidFill>
                  <a:ea typeface="Black Han Sans" pitchFamily="2" charset="-127"/>
                </a:rPr>
                <a:t>지난해 </a:t>
              </a:r>
              <a:r>
                <a:rPr lang="en-US" altLang="ko-KR" sz="3600" dirty="0">
                  <a:solidFill>
                    <a:schemeClr val="accent1"/>
                  </a:solidFill>
                  <a:ea typeface="Black Han Sans" pitchFamily="2" charset="-127"/>
                </a:rPr>
                <a:t>20</a:t>
              </a:r>
              <a:r>
                <a:rPr lang="ko-KR" altLang="en-US" sz="3600" dirty="0">
                  <a:solidFill>
                    <a:schemeClr val="accent1"/>
                  </a:solidFill>
                  <a:ea typeface="Black Han Sans" pitchFamily="2" charset="-127"/>
                </a:rPr>
                <a:t>억 </a:t>
              </a:r>
              <a:r>
                <a:rPr lang="ko-KR" altLang="en-US" sz="3600" dirty="0">
                  <a:solidFill>
                    <a:schemeClr val="bg1"/>
                  </a:solidFill>
                  <a:ea typeface="Black Han Sans" pitchFamily="2" charset="-127"/>
                </a:rPr>
                <a:t>원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A6BB0F-2D9A-49C5-83DC-407EE00FEE18}"/>
                </a:ext>
              </a:extLst>
            </p:cNvPr>
            <p:cNvSpPr txBox="1"/>
            <p:nvPr/>
          </p:nvSpPr>
          <p:spPr>
            <a:xfrm>
              <a:off x="1541008" y="1950447"/>
              <a:ext cx="10442282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ea typeface="Black Han Sans" pitchFamily="2" charset="-127"/>
                </a:rPr>
                <a:t>케어는 버려진 동물이나 고통받고 있는 동물을 구조한 뒤</a:t>
              </a:r>
              <a:r>
                <a:rPr lang="en-US" altLang="ko-KR" sz="3600" dirty="0">
                  <a:solidFill>
                    <a:schemeClr val="bg1"/>
                  </a:solidFill>
                  <a:ea typeface="Black Han Sans" pitchFamily="2" charset="-127"/>
                </a:rPr>
                <a:t>, </a:t>
              </a:r>
            </a:p>
            <a:p>
              <a:r>
                <a:rPr lang="ko-KR" altLang="en-US" sz="3600" dirty="0">
                  <a:solidFill>
                    <a:schemeClr val="bg1"/>
                  </a:solidFill>
                  <a:ea typeface="Black Han Sans" pitchFamily="2" charset="-127"/>
                </a:rPr>
                <a:t>치료를 거쳐 입양시키거나 보호하는 것을 주된 사업으로</a:t>
              </a:r>
              <a:endParaRPr lang="en-US" altLang="ko-KR" sz="3600" dirty="0">
                <a:solidFill>
                  <a:schemeClr val="bg1"/>
                </a:solidFill>
                <a:ea typeface="Black Han Sans" pitchFamily="2" charset="-127"/>
              </a:endParaRPr>
            </a:p>
            <a:p>
              <a:r>
                <a:rPr lang="ko-KR" altLang="en-US" sz="3600" dirty="0">
                  <a:solidFill>
                    <a:schemeClr val="bg1"/>
                  </a:solidFill>
                  <a:ea typeface="Black Han Sans" pitchFamily="2" charset="-127"/>
                </a:rPr>
                <a:t>하고 있으며 </a:t>
              </a:r>
              <a:r>
                <a:rPr lang="ko-KR" altLang="en-US" sz="3600" dirty="0">
                  <a:solidFill>
                    <a:schemeClr val="accent1"/>
                  </a:solidFill>
                  <a:ea typeface="Black Han Sans" pitchFamily="2" charset="-127"/>
                </a:rPr>
                <a:t>시민들의 후원금</a:t>
              </a:r>
              <a:r>
                <a:rPr lang="ko-KR" altLang="en-US" sz="3600" dirty="0">
                  <a:solidFill>
                    <a:schemeClr val="bg1"/>
                  </a:solidFill>
                  <a:ea typeface="Black Han Sans" pitchFamily="2" charset="-127"/>
                </a:rPr>
                <a:t>으로 운영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98A36BE-2D94-48BB-8760-9B3E8AD51C72}"/>
                </a:ext>
              </a:extLst>
            </p:cNvPr>
            <p:cNvSpPr txBox="1"/>
            <p:nvPr/>
          </p:nvSpPr>
          <p:spPr>
            <a:xfrm>
              <a:off x="1541008" y="1340370"/>
              <a:ext cx="63578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ea typeface="Black Han Sans" pitchFamily="2" charset="-127"/>
                </a:rPr>
                <a:t>우리나라 </a:t>
              </a:r>
              <a:r>
                <a:rPr lang="en-US" altLang="ko-KR" sz="3600" dirty="0">
                  <a:solidFill>
                    <a:schemeClr val="accent1"/>
                  </a:solidFill>
                  <a:ea typeface="Black Han Sans" pitchFamily="2" charset="-127"/>
                </a:rPr>
                <a:t>3</a:t>
              </a:r>
              <a:r>
                <a:rPr lang="ko-KR" altLang="en-US" sz="3600" dirty="0">
                  <a:solidFill>
                    <a:schemeClr val="accent1"/>
                  </a:solidFill>
                  <a:ea typeface="Black Han Sans" pitchFamily="2" charset="-127"/>
                </a:rPr>
                <a:t>대 </a:t>
              </a:r>
              <a:r>
                <a:rPr lang="ko-KR" altLang="en-US" sz="3600" dirty="0" err="1">
                  <a:solidFill>
                    <a:schemeClr val="accent1"/>
                  </a:solidFill>
                  <a:ea typeface="Black Han Sans" pitchFamily="2" charset="-127"/>
                </a:rPr>
                <a:t>동물권</a:t>
              </a:r>
              <a:r>
                <a:rPr lang="ko-KR" altLang="en-US" sz="3600" dirty="0">
                  <a:solidFill>
                    <a:schemeClr val="accent1"/>
                  </a:solidFill>
                  <a:ea typeface="Black Han Sans" pitchFamily="2" charset="-127"/>
                </a:rPr>
                <a:t> 단체</a:t>
              </a:r>
              <a:r>
                <a:rPr lang="ko-KR" altLang="en-US" sz="3600" dirty="0">
                  <a:solidFill>
                    <a:schemeClr val="bg1"/>
                  </a:solidFill>
                  <a:ea typeface="Black Han Sans" pitchFamily="2" charset="-127"/>
                </a:rPr>
                <a:t>인 ‘케어’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C791420-B267-4CFB-B98A-E6680D66F01B}"/>
                </a:ext>
              </a:extLst>
            </p:cNvPr>
            <p:cNvSpPr txBox="1"/>
            <p:nvPr/>
          </p:nvSpPr>
          <p:spPr>
            <a:xfrm>
              <a:off x="1541008" y="4852894"/>
              <a:ext cx="10758073" cy="120032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accent1"/>
                  </a:solidFill>
                  <a:ea typeface="Black Han Sans" pitchFamily="2" charset="-127"/>
                </a:rPr>
                <a:t>17</a:t>
              </a:r>
              <a:r>
                <a:rPr lang="ko-KR" altLang="en-US" sz="3600" dirty="0">
                  <a:solidFill>
                    <a:schemeClr val="accent1"/>
                  </a:solidFill>
                  <a:ea typeface="Black Han Sans" pitchFamily="2" charset="-127"/>
                </a:rPr>
                <a:t>년</a:t>
              </a:r>
              <a:r>
                <a:rPr lang="ko-KR" altLang="en-US" sz="3600" dirty="0">
                  <a:solidFill>
                    <a:schemeClr val="bg1"/>
                  </a:solidFill>
                  <a:ea typeface="Black Han Sans" pitchFamily="2" charset="-127"/>
                </a:rPr>
                <a:t> 동안 다른 단체들이 손대기 어려운 대형 구조 활동을</a:t>
              </a:r>
              <a:endParaRPr lang="en-US" altLang="ko-KR" sz="3600" dirty="0">
                <a:solidFill>
                  <a:schemeClr val="bg1"/>
                </a:solidFill>
                <a:ea typeface="Black Han Sans" pitchFamily="2" charset="-127"/>
              </a:endParaRPr>
            </a:p>
            <a:p>
              <a:r>
                <a:rPr lang="ko-KR" altLang="en-US" sz="3600" dirty="0">
                  <a:solidFill>
                    <a:schemeClr val="bg1"/>
                  </a:solidFill>
                  <a:ea typeface="Black Han Sans" pitchFamily="2" charset="-127"/>
                </a:rPr>
                <a:t>많이 벌여온 케어는 각종 방송의 동물 프로그램에 다수 출연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BACF72D-8054-434A-A109-DC5059F74D59}"/>
              </a:ext>
            </a:extLst>
          </p:cNvPr>
          <p:cNvGrpSpPr/>
          <p:nvPr/>
        </p:nvGrpSpPr>
        <p:grpSpPr>
          <a:xfrm>
            <a:off x="-6845714" y="2164233"/>
            <a:ext cx="6845714" cy="4072293"/>
            <a:chOff x="3249202" y="2164233"/>
            <a:chExt cx="6845714" cy="4072293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9B1131D1-4BCE-4041-88EF-9E567F994CC0}"/>
                </a:ext>
              </a:extLst>
            </p:cNvPr>
            <p:cNvGrpSpPr/>
            <p:nvPr/>
          </p:nvGrpSpPr>
          <p:grpSpPr>
            <a:xfrm>
              <a:off x="3249202" y="2164233"/>
              <a:ext cx="6833922" cy="4072293"/>
              <a:chOff x="309395" y="2268251"/>
              <a:chExt cx="6339190" cy="4072293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83EC976-A56C-42CC-8504-51FE2D1CEEC7}"/>
                  </a:ext>
                </a:extLst>
              </p:cNvPr>
              <p:cNvSpPr txBox="1"/>
              <p:nvPr/>
            </p:nvSpPr>
            <p:spPr>
              <a:xfrm>
                <a:off x="1624601" y="2268251"/>
                <a:ext cx="360547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600" dirty="0">
                    <a:solidFill>
                      <a:schemeClr val="bg1"/>
                    </a:solidFill>
                    <a:ea typeface="Black Han Sans" pitchFamily="2" charset="-127"/>
                  </a:rPr>
                  <a:t>No Kill Shelter </a:t>
                </a:r>
              </a:p>
              <a:p>
                <a:pPr algn="ctr"/>
                <a:r>
                  <a:rPr lang="ko-KR" altLang="en-US" sz="3600" dirty="0">
                    <a:solidFill>
                      <a:schemeClr val="bg1"/>
                    </a:solidFill>
                    <a:ea typeface="Black Han Sans" pitchFamily="2" charset="-127"/>
                  </a:rPr>
                  <a:t>안락사 없는 보호소</a:t>
                </a:r>
              </a:p>
            </p:txBody>
          </p:sp>
          <p:pic>
            <p:nvPicPr>
              <p:cNvPr id="34" name="그림 33" descr="텍스트, 개, 포유류이(가) 표시된 사진&#10;&#10;자동 생성된 설명">
                <a:extLst>
                  <a:ext uri="{FF2B5EF4-FFF2-40B4-BE49-F238E27FC236}">
                    <a16:creationId xmlns:a16="http://schemas.microsoft.com/office/drawing/2014/main" id="{47F1E26D-20D2-437B-9689-402CDD72F0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000" t="15053" r="13000"/>
              <a:stretch/>
            </p:blipFill>
            <p:spPr>
              <a:xfrm>
                <a:off x="309395" y="3573280"/>
                <a:ext cx="6339190" cy="2767264"/>
              </a:xfrm>
              <a:prstGeom prst="rect">
                <a:avLst/>
              </a:prstGeom>
            </p:spPr>
          </p:pic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589A173B-7DB4-4AF3-9360-0EABC5CA9B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57" t="12639" r="84761" b="74718"/>
            <a:stretch/>
          </p:blipFill>
          <p:spPr>
            <a:xfrm>
              <a:off x="8634299" y="2164233"/>
              <a:ext cx="1460617" cy="654760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FBD6274-E7C5-4C2A-A4B3-D2CF7D85CB5D}"/>
              </a:ext>
            </a:extLst>
          </p:cNvPr>
          <p:cNvGrpSpPr/>
          <p:nvPr/>
        </p:nvGrpSpPr>
        <p:grpSpPr>
          <a:xfrm>
            <a:off x="714310" y="356660"/>
            <a:ext cx="2007364" cy="523220"/>
            <a:chOff x="2798515" y="2497976"/>
            <a:chExt cx="2007364" cy="52322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20C7B0B-9F9D-450C-BDB3-894649EBB67B}"/>
                </a:ext>
              </a:extLst>
            </p:cNvPr>
            <p:cNvSpPr txBox="1"/>
            <p:nvPr/>
          </p:nvSpPr>
          <p:spPr>
            <a:xfrm>
              <a:off x="3018470" y="2497976"/>
              <a:ext cx="17874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ea typeface="Black Han Sans" pitchFamily="2" charset="-127"/>
                </a:rPr>
                <a:t>분석 기획 </a:t>
              </a: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4C3D896-A456-4947-B1A5-A14FE0C6BD69}"/>
                </a:ext>
              </a:extLst>
            </p:cNvPr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6123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425F13-236F-4A27-B433-B3D73E699E0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7D2A45-3CB8-4BF1-A95D-322BCC71679A}"/>
              </a:ext>
            </a:extLst>
          </p:cNvPr>
          <p:cNvSpPr txBox="1"/>
          <p:nvPr/>
        </p:nvSpPr>
        <p:spPr>
          <a:xfrm>
            <a:off x="934266" y="879879"/>
            <a:ext cx="1380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E699"/>
                </a:solidFill>
                <a:ea typeface="Black Han Sans" pitchFamily="2" charset="-127"/>
              </a:rPr>
              <a:t>사례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00CC98-E398-49BA-8987-875390892866}"/>
              </a:ext>
            </a:extLst>
          </p:cNvPr>
          <p:cNvSpPr txBox="1"/>
          <p:nvPr/>
        </p:nvSpPr>
        <p:spPr>
          <a:xfrm>
            <a:off x="1529216" y="2560523"/>
            <a:ext cx="8093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ea typeface="Black Han Sans" pitchFamily="2" charset="-127"/>
              </a:rPr>
              <a:t>미국 </a:t>
            </a:r>
            <a:r>
              <a:rPr lang="ko-KR" altLang="en-US" sz="3600" dirty="0" err="1">
                <a:solidFill>
                  <a:schemeClr val="bg1"/>
                </a:solidFill>
                <a:ea typeface="Black Han Sans" pitchFamily="2" charset="-127"/>
              </a:rPr>
              <a:t>입양갔다더니</a:t>
            </a:r>
            <a:r>
              <a:rPr lang="en-US" altLang="ko-KR" sz="3600" dirty="0">
                <a:solidFill>
                  <a:schemeClr val="bg1"/>
                </a:solidFill>
                <a:ea typeface="Black Han Sans" pitchFamily="2" charset="-127"/>
              </a:rPr>
              <a:t>… </a:t>
            </a:r>
            <a:r>
              <a:rPr lang="ko-KR" altLang="en-US" sz="3600" dirty="0">
                <a:solidFill>
                  <a:schemeClr val="bg1"/>
                </a:solidFill>
                <a:ea typeface="Black Han Sans" pitchFamily="2" charset="-127"/>
              </a:rPr>
              <a:t>서산 투견 </a:t>
            </a:r>
            <a:r>
              <a:rPr lang="en-US" altLang="ko-KR" sz="3600" dirty="0">
                <a:solidFill>
                  <a:srgbClr val="FF0D08"/>
                </a:solidFill>
                <a:ea typeface="Black Han Sans" pitchFamily="2" charset="-127"/>
              </a:rPr>
              <a:t>6</a:t>
            </a:r>
            <a:r>
              <a:rPr lang="ko-KR" altLang="en-US" sz="3600" dirty="0">
                <a:solidFill>
                  <a:srgbClr val="FF0D08"/>
                </a:solidFill>
                <a:ea typeface="Black Han Sans" pitchFamily="2" charset="-127"/>
              </a:rPr>
              <a:t>마리 </a:t>
            </a:r>
            <a:r>
              <a:rPr lang="ko-KR" altLang="en-US" sz="3600" dirty="0">
                <a:solidFill>
                  <a:schemeClr val="bg1"/>
                </a:solidFill>
                <a:ea typeface="Black Han Sans" pitchFamily="2" charset="-127"/>
              </a:rPr>
              <a:t>안락사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A6BB0F-2D9A-49C5-83DC-407EE00FEE18}"/>
              </a:ext>
            </a:extLst>
          </p:cNvPr>
          <p:cNvSpPr txBox="1"/>
          <p:nvPr/>
        </p:nvSpPr>
        <p:spPr>
          <a:xfrm>
            <a:off x="1529216" y="1950447"/>
            <a:ext cx="8289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ea typeface="Black Han Sans" pitchFamily="2" charset="-127"/>
              </a:rPr>
              <a:t>부천 </a:t>
            </a:r>
            <a:r>
              <a:rPr lang="ko-KR" altLang="en-US" sz="3600" dirty="0" err="1">
                <a:solidFill>
                  <a:schemeClr val="bg1"/>
                </a:solidFill>
                <a:ea typeface="Black Han Sans" pitchFamily="2" charset="-127"/>
              </a:rPr>
              <a:t>개농장</a:t>
            </a:r>
            <a:r>
              <a:rPr lang="ko-KR" altLang="en-US" sz="3600" dirty="0">
                <a:solidFill>
                  <a:schemeClr val="bg1"/>
                </a:solidFill>
                <a:ea typeface="Black Han Sans" pitchFamily="2" charset="-127"/>
              </a:rPr>
              <a:t> 구조</a:t>
            </a:r>
            <a:r>
              <a:rPr lang="en-US" altLang="ko-KR" sz="3600" dirty="0">
                <a:solidFill>
                  <a:schemeClr val="bg1"/>
                </a:solidFill>
                <a:ea typeface="Black Han Sans" pitchFamily="2" charset="-127"/>
              </a:rPr>
              <a:t>… 44</a:t>
            </a:r>
            <a:r>
              <a:rPr lang="ko-KR" altLang="en-US" sz="3600" dirty="0">
                <a:solidFill>
                  <a:schemeClr val="bg1"/>
                </a:solidFill>
                <a:ea typeface="Black Han Sans" pitchFamily="2" charset="-127"/>
              </a:rPr>
              <a:t>마리 중 </a:t>
            </a:r>
            <a:r>
              <a:rPr lang="en-US" altLang="ko-KR" sz="3600" dirty="0">
                <a:solidFill>
                  <a:srgbClr val="FF0D08"/>
                </a:solidFill>
                <a:ea typeface="Black Han Sans" pitchFamily="2" charset="-127"/>
              </a:rPr>
              <a:t>20</a:t>
            </a:r>
            <a:r>
              <a:rPr lang="ko-KR" altLang="en-US" sz="3600" dirty="0">
                <a:solidFill>
                  <a:srgbClr val="FF0D08"/>
                </a:solidFill>
                <a:ea typeface="Black Han Sans" pitchFamily="2" charset="-127"/>
              </a:rPr>
              <a:t>마리 </a:t>
            </a:r>
            <a:r>
              <a:rPr lang="ko-KR" altLang="en-US" sz="3600" dirty="0">
                <a:solidFill>
                  <a:schemeClr val="bg1"/>
                </a:solidFill>
                <a:ea typeface="Black Han Sans" pitchFamily="2" charset="-127"/>
              </a:rPr>
              <a:t>안락사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8A36BE-2D94-48BB-8760-9B3E8AD51C72}"/>
              </a:ext>
            </a:extLst>
          </p:cNvPr>
          <p:cNvSpPr txBox="1"/>
          <p:nvPr/>
        </p:nvSpPr>
        <p:spPr>
          <a:xfrm>
            <a:off x="1529216" y="1340370"/>
            <a:ext cx="9259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ea typeface="Black Han Sans" pitchFamily="2" charset="-127"/>
              </a:rPr>
              <a:t>‘케어’ 내부 제보자</a:t>
            </a:r>
            <a:r>
              <a:rPr lang="en-US" altLang="ko-KR" sz="3600" dirty="0">
                <a:solidFill>
                  <a:schemeClr val="bg1"/>
                </a:solidFill>
                <a:ea typeface="Black Han Sans" pitchFamily="2" charset="-127"/>
              </a:rPr>
              <a:t>, “4</a:t>
            </a:r>
            <a:r>
              <a:rPr lang="ko-KR" altLang="en-US" sz="3600" dirty="0">
                <a:solidFill>
                  <a:schemeClr val="bg1"/>
                </a:solidFill>
                <a:ea typeface="Black Han Sans" pitchFamily="2" charset="-127"/>
              </a:rPr>
              <a:t>년 동안 안락사 </a:t>
            </a:r>
            <a:r>
              <a:rPr lang="en-US" altLang="ko-KR" sz="3600" dirty="0">
                <a:solidFill>
                  <a:srgbClr val="FF0D08"/>
                </a:solidFill>
                <a:ea typeface="Black Han Sans" pitchFamily="2" charset="-127"/>
              </a:rPr>
              <a:t>200</a:t>
            </a:r>
            <a:r>
              <a:rPr lang="ko-KR" altLang="en-US" sz="3600" dirty="0">
                <a:solidFill>
                  <a:srgbClr val="FF0D08"/>
                </a:solidFill>
                <a:ea typeface="Black Han Sans" pitchFamily="2" charset="-127"/>
              </a:rPr>
              <a:t>여 마리</a:t>
            </a:r>
            <a:r>
              <a:rPr lang="ko-KR" altLang="en-US" sz="3600" dirty="0">
                <a:solidFill>
                  <a:schemeClr val="bg1"/>
                </a:solidFill>
                <a:ea typeface="Black Han Sans" pitchFamily="2" charset="-127"/>
              </a:rPr>
              <a:t>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791420-B267-4CFB-B98A-E6680D66F01B}"/>
              </a:ext>
            </a:extLst>
          </p:cNvPr>
          <p:cNvSpPr txBox="1"/>
          <p:nvPr/>
        </p:nvSpPr>
        <p:spPr>
          <a:xfrm>
            <a:off x="1529216" y="3830656"/>
            <a:ext cx="8185254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ea typeface="Black Han Sans" pitchFamily="2" charset="-127"/>
              </a:rPr>
              <a:t>“주둥이를 염색해”</a:t>
            </a:r>
            <a:r>
              <a:rPr lang="en-US" altLang="ko-KR" sz="3600" dirty="0">
                <a:solidFill>
                  <a:schemeClr val="bg1"/>
                </a:solidFill>
                <a:ea typeface="Black Han Sans" pitchFamily="2" charset="-127"/>
              </a:rPr>
              <a:t>...</a:t>
            </a:r>
            <a:r>
              <a:rPr lang="ko-KR" altLang="en-US" sz="3600" dirty="0">
                <a:solidFill>
                  <a:schemeClr val="bg1"/>
                </a:solidFill>
                <a:ea typeface="Black Han Sans" pitchFamily="2" charset="-127"/>
              </a:rPr>
              <a:t>취재 시작되자 은폐 시도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68BFAD-F0FC-4117-A758-125237C7BBB2}"/>
              </a:ext>
            </a:extLst>
          </p:cNvPr>
          <p:cNvSpPr txBox="1"/>
          <p:nvPr/>
        </p:nvSpPr>
        <p:spPr>
          <a:xfrm>
            <a:off x="1529216" y="4404009"/>
            <a:ext cx="4862228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ea typeface="Black Han Sans" pitchFamily="2" charset="-127"/>
              </a:rPr>
              <a:t>오래된 관행</a:t>
            </a:r>
            <a:r>
              <a:rPr lang="en-US" altLang="ko-KR" sz="3600" dirty="0">
                <a:solidFill>
                  <a:schemeClr val="bg1"/>
                </a:solidFill>
                <a:ea typeface="Black Han Sans" pitchFamily="2" charset="-127"/>
              </a:rPr>
              <a:t>, ‘</a:t>
            </a:r>
            <a:r>
              <a:rPr lang="ko-KR" altLang="en-US" sz="3600" dirty="0">
                <a:solidFill>
                  <a:schemeClr val="bg1"/>
                </a:solidFill>
                <a:ea typeface="Black Han Sans" pitchFamily="2" charset="-127"/>
              </a:rPr>
              <a:t>케어 안락사’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D7649-9054-4411-B749-AF216D43568A}"/>
              </a:ext>
            </a:extLst>
          </p:cNvPr>
          <p:cNvSpPr txBox="1"/>
          <p:nvPr/>
        </p:nvSpPr>
        <p:spPr>
          <a:xfrm>
            <a:off x="1529216" y="5027305"/>
            <a:ext cx="3978974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ea typeface="Black Han Sans" pitchFamily="2" charset="-127"/>
              </a:rPr>
              <a:t>동물 사체 처리 </a:t>
            </a:r>
            <a:r>
              <a:rPr lang="en-US" altLang="ko-KR" sz="3600" dirty="0">
                <a:solidFill>
                  <a:srgbClr val="FF0D08"/>
                </a:solidFill>
                <a:ea typeface="Black Han Sans" pitchFamily="2" charset="-127"/>
              </a:rPr>
              <a:t>5.7</a:t>
            </a:r>
            <a:r>
              <a:rPr lang="ko-KR" altLang="en-US" sz="3600" dirty="0">
                <a:solidFill>
                  <a:srgbClr val="FF0D08"/>
                </a:solidFill>
                <a:ea typeface="Black Han Sans" pitchFamily="2" charset="-127"/>
              </a:rPr>
              <a:t>톤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E3F797-68DD-4701-A08B-56BE21CD6047}"/>
              </a:ext>
            </a:extLst>
          </p:cNvPr>
          <p:cNvSpPr txBox="1"/>
          <p:nvPr/>
        </p:nvSpPr>
        <p:spPr>
          <a:xfrm>
            <a:off x="1529216" y="3147096"/>
            <a:ext cx="7822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ea typeface="Black Han Sans" pitchFamily="2" charset="-127"/>
              </a:rPr>
              <a:t>구조 전에 이미 안락사 계획</a:t>
            </a:r>
            <a:r>
              <a:rPr lang="en-US" altLang="ko-KR" sz="3600" dirty="0">
                <a:solidFill>
                  <a:schemeClr val="bg1"/>
                </a:solidFill>
                <a:ea typeface="Black Han Sans" pitchFamily="2" charset="-127"/>
              </a:rPr>
              <a:t>...</a:t>
            </a:r>
            <a:r>
              <a:rPr lang="ko-KR" altLang="en-US" sz="3600" dirty="0">
                <a:solidFill>
                  <a:srgbClr val="FF0D08"/>
                </a:solidFill>
                <a:ea typeface="Black Han Sans" pitchFamily="2" charset="-127"/>
              </a:rPr>
              <a:t>임신한 개</a:t>
            </a:r>
            <a:r>
              <a:rPr lang="ko-KR" altLang="en-US" sz="3600" dirty="0">
                <a:solidFill>
                  <a:schemeClr val="bg1"/>
                </a:solidFill>
                <a:ea typeface="Black Han Sans" pitchFamily="2" charset="-127"/>
              </a:rPr>
              <a:t>까지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A74E5C-2B61-4014-AE7D-10627B0D5645}"/>
              </a:ext>
            </a:extLst>
          </p:cNvPr>
          <p:cNvSpPr txBox="1"/>
          <p:nvPr/>
        </p:nvSpPr>
        <p:spPr>
          <a:xfrm>
            <a:off x="3660682" y="337379"/>
            <a:ext cx="5663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ea typeface="Black Han Sans" pitchFamily="2" charset="-127"/>
              </a:rPr>
              <a:t>동물보호단체 </a:t>
            </a:r>
            <a:r>
              <a:rPr lang="en-US" altLang="ko-KR" sz="3600" dirty="0">
                <a:solidFill>
                  <a:schemeClr val="bg1"/>
                </a:solidFill>
                <a:ea typeface="Black Han Sans" pitchFamily="2" charset="-127"/>
              </a:rPr>
              <a:t>“</a:t>
            </a:r>
            <a:r>
              <a:rPr lang="ko-KR" altLang="en-US" sz="3600" dirty="0">
                <a:solidFill>
                  <a:schemeClr val="bg1"/>
                </a:solidFill>
                <a:ea typeface="Black Han Sans" pitchFamily="2" charset="-127"/>
              </a:rPr>
              <a:t>케어</a:t>
            </a:r>
            <a:r>
              <a:rPr lang="en-US" altLang="ko-KR" sz="3600" dirty="0">
                <a:solidFill>
                  <a:schemeClr val="bg1"/>
                </a:solidFill>
                <a:ea typeface="Black Han Sans" pitchFamily="2" charset="-127"/>
              </a:rPr>
              <a:t>” </a:t>
            </a:r>
            <a:r>
              <a:rPr lang="ko-KR" altLang="en-US" sz="3600" dirty="0">
                <a:solidFill>
                  <a:schemeClr val="bg1"/>
                </a:solidFill>
                <a:ea typeface="Black Han Sans" pitchFamily="2" charset="-127"/>
              </a:rPr>
              <a:t>의 </a:t>
            </a:r>
            <a:r>
              <a:rPr lang="ko-KR" altLang="en-US" sz="3600" dirty="0" err="1">
                <a:solidFill>
                  <a:schemeClr val="bg1"/>
                </a:solidFill>
                <a:ea typeface="Black Han Sans" pitchFamily="2" charset="-127"/>
              </a:rPr>
              <a:t>두얼굴</a:t>
            </a:r>
            <a:endParaRPr lang="ko-KR" altLang="en-US" sz="36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B530E66-377F-4242-B39E-2F1B2C043C42}"/>
              </a:ext>
            </a:extLst>
          </p:cNvPr>
          <p:cNvGrpSpPr/>
          <p:nvPr/>
        </p:nvGrpSpPr>
        <p:grpSpPr>
          <a:xfrm>
            <a:off x="-10793624" y="1340370"/>
            <a:ext cx="10758073" cy="4712853"/>
            <a:chOff x="1541008" y="1340370"/>
            <a:chExt cx="10758073" cy="471285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FE283CD-4087-416C-A9B3-D72A38933EE6}"/>
                </a:ext>
              </a:extLst>
            </p:cNvPr>
            <p:cNvSpPr txBox="1"/>
            <p:nvPr/>
          </p:nvSpPr>
          <p:spPr>
            <a:xfrm>
              <a:off x="1541008" y="3707268"/>
              <a:ext cx="945162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ea typeface="Black Han Sans" pitchFamily="2" charset="-127"/>
                </a:rPr>
                <a:t>케어가 동물 구조와 보호활동을 통해 받은 후원금은 </a:t>
              </a:r>
              <a:endParaRPr lang="en-US" altLang="ko-KR" sz="3600" dirty="0">
                <a:solidFill>
                  <a:schemeClr val="bg1"/>
                </a:solidFill>
                <a:ea typeface="Black Han Sans" pitchFamily="2" charset="-127"/>
              </a:endParaRPr>
            </a:p>
            <a:p>
              <a:r>
                <a:rPr lang="ko-KR" altLang="en-US" sz="3600" dirty="0">
                  <a:solidFill>
                    <a:schemeClr val="bg1"/>
                  </a:solidFill>
                  <a:ea typeface="Black Han Sans" pitchFamily="2" charset="-127"/>
                </a:rPr>
                <a:t>지난해 </a:t>
              </a:r>
              <a:r>
                <a:rPr lang="en-US" altLang="ko-KR" sz="3600" dirty="0">
                  <a:solidFill>
                    <a:schemeClr val="accent1"/>
                  </a:solidFill>
                  <a:ea typeface="Black Han Sans" pitchFamily="2" charset="-127"/>
                </a:rPr>
                <a:t>20</a:t>
              </a:r>
              <a:r>
                <a:rPr lang="ko-KR" altLang="en-US" sz="3600" dirty="0">
                  <a:solidFill>
                    <a:schemeClr val="accent1"/>
                  </a:solidFill>
                  <a:ea typeface="Black Han Sans" pitchFamily="2" charset="-127"/>
                </a:rPr>
                <a:t>억 </a:t>
              </a:r>
              <a:r>
                <a:rPr lang="ko-KR" altLang="en-US" sz="3600" dirty="0">
                  <a:solidFill>
                    <a:schemeClr val="bg1"/>
                  </a:solidFill>
                  <a:ea typeface="Black Han Sans" pitchFamily="2" charset="-127"/>
                </a:rPr>
                <a:t>원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53D7373-8DDF-4866-B9E6-992CC78C4599}"/>
                </a:ext>
              </a:extLst>
            </p:cNvPr>
            <p:cNvSpPr txBox="1"/>
            <p:nvPr/>
          </p:nvSpPr>
          <p:spPr>
            <a:xfrm>
              <a:off x="1541008" y="1950447"/>
              <a:ext cx="10442282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ea typeface="Black Han Sans" pitchFamily="2" charset="-127"/>
                </a:rPr>
                <a:t>케어는 버려진 동물이나 고통받고 있는 동물을 구조한 뒤</a:t>
              </a:r>
              <a:r>
                <a:rPr lang="en-US" altLang="ko-KR" sz="3600" dirty="0">
                  <a:solidFill>
                    <a:schemeClr val="bg1"/>
                  </a:solidFill>
                  <a:ea typeface="Black Han Sans" pitchFamily="2" charset="-127"/>
                </a:rPr>
                <a:t>, </a:t>
              </a:r>
            </a:p>
            <a:p>
              <a:r>
                <a:rPr lang="ko-KR" altLang="en-US" sz="3600" dirty="0">
                  <a:solidFill>
                    <a:schemeClr val="bg1"/>
                  </a:solidFill>
                  <a:ea typeface="Black Han Sans" pitchFamily="2" charset="-127"/>
                </a:rPr>
                <a:t>치료를 거쳐 입양시키거나 보호하는 것을 주된 사업으로</a:t>
              </a:r>
              <a:endParaRPr lang="en-US" altLang="ko-KR" sz="3600" dirty="0">
                <a:solidFill>
                  <a:schemeClr val="bg1"/>
                </a:solidFill>
                <a:ea typeface="Black Han Sans" pitchFamily="2" charset="-127"/>
              </a:endParaRPr>
            </a:p>
            <a:p>
              <a:r>
                <a:rPr lang="ko-KR" altLang="en-US" sz="3600" dirty="0">
                  <a:solidFill>
                    <a:schemeClr val="bg1"/>
                  </a:solidFill>
                  <a:ea typeface="Black Han Sans" pitchFamily="2" charset="-127"/>
                </a:rPr>
                <a:t>하고 있으며 </a:t>
              </a:r>
              <a:r>
                <a:rPr lang="ko-KR" altLang="en-US" sz="3600" dirty="0">
                  <a:solidFill>
                    <a:schemeClr val="accent1"/>
                  </a:solidFill>
                  <a:ea typeface="Black Han Sans" pitchFamily="2" charset="-127"/>
                </a:rPr>
                <a:t>시민들의 후원금</a:t>
              </a:r>
              <a:r>
                <a:rPr lang="ko-KR" altLang="en-US" sz="3600" dirty="0">
                  <a:solidFill>
                    <a:schemeClr val="bg1"/>
                  </a:solidFill>
                  <a:ea typeface="Black Han Sans" pitchFamily="2" charset="-127"/>
                </a:rPr>
                <a:t>으로 운영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27BC13B-4174-49CD-84DC-03C0DB293C62}"/>
                </a:ext>
              </a:extLst>
            </p:cNvPr>
            <p:cNvSpPr txBox="1"/>
            <p:nvPr/>
          </p:nvSpPr>
          <p:spPr>
            <a:xfrm>
              <a:off x="1541008" y="1340370"/>
              <a:ext cx="63578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ea typeface="Black Han Sans" pitchFamily="2" charset="-127"/>
                </a:rPr>
                <a:t>우리나라 </a:t>
              </a:r>
              <a:r>
                <a:rPr lang="en-US" altLang="ko-KR" sz="3600" dirty="0">
                  <a:solidFill>
                    <a:schemeClr val="accent1"/>
                  </a:solidFill>
                  <a:ea typeface="Black Han Sans" pitchFamily="2" charset="-127"/>
                </a:rPr>
                <a:t>3</a:t>
              </a:r>
              <a:r>
                <a:rPr lang="ko-KR" altLang="en-US" sz="3600" dirty="0">
                  <a:solidFill>
                    <a:schemeClr val="accent1"/>
                  </a:solidFill>
                  <a:ea typeface="Black Han Sans" pitchFamily="2" charset="-127"/>
                </a:rPr>
                <a:t>대 </a:t>
              </a:r>
              <a:r>
                <a:rPr lang="ko-KR" altLang="en-US" sz="3600" dirty="0" err="1">
                  <a:solidFill>
                    <a:schemeClr val="accent1"/>
                  </a:solidFill>
                  <a:ea typeface="Black Han Sans" pitchFamily="2" charset="-127"/>
                </a:rPr>
                <a:t>동물권</a:t>
              </a:r>
              <a:r>
                <a:rPr lang="ko-KR" altLang="en-US" sz="3600" dirty="0">
                  <a:solidFill>
                    <a:schemeClr val="accent1"/>
                  </a:solidFill>
                  <a:ea typeface="Black Han Sans" pitchFamily="2" charset="-127"/>
                </a:rPr>
                <a:t> 단체</a:t>
              </a:r>
              <a:r>
                <a:rPr lang="ko-KR" altLang="en-US" sz="3600" dirty="0">
                  <a:solidFill>
                    <a:schemeClr val="bg1"/>
                  </a:solidFill>
                  <a:ea typeface="Black Han Sans" pitchFamily="2" charset="-127"/>
                </a:rPr>
                <a:t>인 ‘케어’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F360DF1-39D1-43CC-A7B7-19DCDD394FA1}"/>
                </a:ext>
              </a:extLst>
            </p:cNvPr>
            <p:cNvSpPr txBox="1"/>
            <p:nvPr/>
          </p:nvSpPr>
          <p:spPr>
            <a:xfrm>
              <a:off x="1541008" y="4852894"/>
              <a:ext cx="10758073" cy="120032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accent1"/>
                  </a:solidFill>
                  <a:ea typeface="Black Han Sans" pitchFamily="2" charset="-127"/>
                </a:rPr>
                <a:t>17</a:t>
              </a:r>
              <a:r>
                <a:rPr lang="ko-KR" altLang="en-US" sz="3600" dirty="0">
                  <a:solidFill>
                    <a:schemeClr val="accent1"/>
                  </a:solidFill>
                  <a:ea typeface="Black Han Sans" pitchFamily="2" charset="-127"/>
                </a:rPr>
                <a:t>년</a:t>
              </a:r>
              <a:r>
                <a:rPr lang="ko-KR" altLang="en-US" sz="3600" dirty="0">
                  <a:solidFill>
                    <a:schemeClr val="bg1"/>
                  </a:solidFill>
                  <a:ea typeface="Black Han Sans" pitchFamily="2" charset="-127"/>
                </a:rPr>
                <a:t> 동안 다른 단체들이 손대기 어려운 대형 구조 활동을</a:t>
              </a:r>
              <a:endParaRPr lang="en-US" altLang="ko-KR" sz="3600" dirty="0">
                <a:solidFill>
                  <a:schemeClr val="bg1"/>
                </a:solidFill>
                <a:ea typeface="Black Han Sans" pitchFamily="2" charset="-127"/>
              </a:endParaRPr>
            </a:p>
            <a:p>
              <a:r>
                <a:rPr lang="ko-KR" altLang="en-US" sz="3600" dirty="0">
                  <a:solidFill>
                    <a:schemeClr val="bg1"/>
                  </a:solidFill>
                  <a:ea typeface="Black Han Sans" pitchFamily="2" charset="-127"/>
                </a:rPr>
                <a:t>많이 벌여온 케어는 각종 방송의 동물 프로그램에 다수 출연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4E280B26-8C31-483C-8C9D-058B9380D78A}"/>
              </a:ext>
            </a:extLst>
          </p:cNvPr>
          <p:cNvSpPr txBox="1"/>
          <p:nvPr/>
        </p:nvSpPr>
        <p:spPr>
          <a:xfrm>
            <a:off x="-1380670" y="-527260"/>
            <a:ext cx="1380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rgbClr val="FFE699"/>
                </a:solidFill>
                <a:ea typeface="Black Han Sans" pitchFamily="2" charset="-127"/>
              </a:rPr>
              <a:t>방향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EFC61E-1F86-452B-8241-4468C8452B91}"/>
              </a:ext>
            </a:extLst>
          </p:cNvPr>
          <p:cNvSpPr txBox="1"/>
          <p:nvPr/>
        </p:nvSpPr>
        <p:spPr>
          <a:xfrm>
            <a:off x="7556970" y="-711926"/>
            <a:ext cx="5581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ea typeface="Black Han Sans" pitchFamily="2" charset="-127"/>
              </a:rPr>
              <a:t>15-19</a:t>
            </a:r>
            <a:r>
              <a:rPr lang="ko-KR" altLang="en-US" sz="3600" dirty="0">
                <a:solidFill>
                  <a:schemeClr val="bg1"/>
                </a:solidFill>
                <a:ea typeface="Black Han Sans" pitchFamily="2" charset="-127"/>
              </a:rPr>
              <a:t>년도 동물복지 종합계획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7B59576-DFA7-4A4E-AD11-C88CF7E9A5E9}"/>
              </a:ext>
            </a:extLst>
          </p:cNvPr>
          <p:cNvGrpSpPr/>
          <p:nvPr/>
        </p:nvGrpSpPr>
        <p:grpSpPr>
          <a:xfrm>
            <a:off x="714310" y="356660"/>
            <a:ext cx="2007364" cy="523220"/>
            <a:chOff x="2798515" y="2497976"/>
            <a:chExt cx="2007364" cy="52322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ACF13A0-4AD6-43DE-94E0-F141A6A09D94}"/>
                </a:ext>
              </a:extLst>
            </p:cNvPr>
            <p:cNvSpPr txBox="1"/>
            <p:nvPr/>
          </p:nvSpPr>
          <p:spPr>
            <a:xfrm>
              <a:off x="3018470" y="2497976"/>
              <a:ext cx="17874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ea typeface="Black Han Sans" pitchFamily="2" charset="-127"/>
                </a:rPr>
                <a:t>분석 기획 </a:t>
              </a: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31DF33F8-CEAD-4D0E-81C6-A83650939FBF}"/>
                </a:ext>
              </a:extLst>
            </p:cNvPr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0428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425F13-236F-4A27-B433-B3D73E699E0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7D2A45-3CB8-4BF1-A95D-322BCC71679A}"/>
              </a:ext>
            </a:extLst>
          </p:cNvPr>
          <p:cNvSpPr txBox="1"/>
          <p:nvPr/>
        </p:nvSpPr>
        <p:spPr>
          <a:xfrm>
            <a:off x="934266" y="879879"/>
            <a:ext cx="1380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E699"/>
                </a:solidFill>
                <a:ea typeface="Black Han Sans" pitchFamily="2" charset="-127"/>
              </a:rPr>
              <a:t>방향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5AF7F7-B684-40F0-8F80-1C870C8E1E19}"/>
              </a:ext>
            </a:extLst>
          </p:cNvPr>
          <p:cNvSpPr txBox="1"/>
          <p:nvPr/>
        </p:nvSpPr>
        <p:spPr>
          <a:xfrm>
            <a:off x="3305010" y="556713"/>
            <a:ext cx="5581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ea typeface="Black Han Sans" pitchFamily="2" charset="-127"/>
              </a:rPr>
              <a:t>15-19</a:t>
            </a:r>
            <a:r>
              <a:rPr lang="ko-KR" altLang="en-US" sz="3600" dirty="0">
                <a:solidFill>
                  <a:schemeClr val="bg1"/>
                </a:solidFill>
                <a:ea typeface="Black Han Sans" pitchFamily="2" charset="-127"/>
              </a:rPr>
              <a:t>년도 동물복지 종합계획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5AD115-15B4-478B-88FF-1E426B1A37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569"/>
          <a:stretch/>
        </p:blipFill>
        <p:spPr>
          <a:xfrm>
            <a:off x="824287" y="1615305"/>
            <a:ext cx="10451889" cy="4725239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softEdge rad="1270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3441C55-328D-473F-8699-61892A54FE01}"/>
              </a:ext>
            </a:extLst>
          </p:cNvPr>
          <p:cNvSpPr/>
          <p:nvPr/>
        </p:nvSpPr>
        <p:spPr>
          <a:xfrm>
            <a:off x="2849880" y="4114800"/>
            <a:ext cx="8305800" cy="670560"/>
          </a:xfrm>
          <a:prstGeom prst="rect">
            <a:avLst/>
          </a:prstGeom>
          <a:noFill/>
          <a:ln w="76200" cap="flat" cmpd="sng" algn="ctr">
            <a:solidFill>
              <a:srgbClr val="FF0D0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4228AB-716E-4B34-9810-1D47CA527C43}"/>
              </a:ext>
            </a:extLst>
          </p:cNvPr>
          <p:cNvSpPr txBox="1"/>
          <p:nvPr/>
        </p:nvSpPr>
        <p:spPr>
          <a:xfrm>
            <a:off x="3660682" y="-732925"/>
            <a:ext cx="5663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ea typeface="Black Han Sans" pitchFamily="2" charset="-127"/>
              </a:rPr>
              <a:t>동물보호단체 </a:t>
            </a:r>
            <a:r>
              <a:rPr lang="en-US" altLang="ko-KR" sz="3600" dirty="0">
                <a:solidFill>
                  <a:schemeClr val="bg1"/>
                </a:solidFill>
                <a:ea typeface="Black Han Sans" pitchFamily="2" charset="-127"/>
              </a:rPr>
              <a:t>“</a:t>
            </a:r>
            <a:r>
              <a:rPr lang="ko-KR" altLang="en-US" sz="3600" dirty="0">
                <a:solidFill>
                  <a:schemeClr val="bg1"/>
                </a:solidFill>
                <a:ea typeface="Black Han Sans" pitchFamily="2" charset="-127"/>
              </a:rPr>
              <a:t>케어</a:t>
            </a:r>
            <a:r>
              <a:rPr lang="en-US" altLang="ko-KR" sz="3600" dirty="0">
                <a:solidFill>
                  <a:schemeClr val="bg1"/>
                </a:solidFill>
                <a:ea typeface="Black Han Sans" pitchFamily="2" charset="-127"/>
              </a:rPr>
              <a:t>” </a:t>
            </a:r>
            <a:r>
              <a:rPr lang="ko-KR" altLang="en-US" sz="3600" dirty="0">
                <a:solidFill>
                  <a:schemeClr val="bg1"/>
                </a:solidFill>
                <a:ea typeface="Black Han Sans" pitchFamily="2" charset="-127"/>
              </a:rPr>
              <a:t>의 </a:t>
            </a:r>
            <a:r>
              <a:rPr lang="ko-KR" altLang="en-US" sz="3600" dirty="0" err="1">
                <a:solidFill>
                  <a:schemeClr val="bg1"/>
                </a:solidFill>
                <a:ea typeface="Black Han Sans" pitchFamily="2" charset="-127"/>
              </a:rPr>
              <a:t>두얼굴</a:t>
            </a:r>
            <a:endParaRPr lang="ko-KR" altLang="en-US" sz="36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75A3D2-6A25-4620-A66D-15EEAA87A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740" y="4075357"/>
            <a:ext cx="8469436" cy="779926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E47C30EC-2F69-4B02-BBAF-FB2136DD2C6B}"/>
              </a:ext>
            </a:extLst>
          </p:cNvPr>
          <p:cNvGrpSpPr/>
          <p:nvPr/>
        </p:nvGrpSpPr>
        <p:grpSpPr>
          <a:xfrm>
            <a:off x="714310" y="356660"/>
            <a:ext cx="2007364" cy="523220"/>
            <a:chOff x="2798515" y="2497976"/>
            <a:chExt cx="2007364" cy="5232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A7EF46-ADC7-4ADD-9459-DB3407CD2744}"/>
                </a:ext>
              </a:extLst>
            </p:cNvPr>
            <p:cNvSpPr txBox="1"/>
            <p:nvPr/>
          </p:nvSpPr>
          <p:spPr>
            <a:xfrm>
              <a:off x="3018470" y="2497976"/>
              <a:ext cx="17874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ea typeface="Black Han Sans" pitchFamily="2" charset="-127"/>
                </a:rPr>
                <a:t>분석 기획 </a:t>
              </a: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97B81E4-48E4-4199-B41F-CBC139B371AB}"/>
                </a:ext>
              </a:extLst>
            </p:cNvPr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6473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09747" y="2907251"/>
            <a:ext cx="11306993" cy="19200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>
                <a:solidFill>
                  <a:schemeClr val="accent1"/>
                </a:solidFill>
                <a:ea typeface="Black Han Sans"/>
              </a:rPr>
              <a:t>실제로 </a:t>
            </a:r>
            <a:r>
              <a:rPr lang="en-US" altLang="ko-KR" sz="3000">
                <a:solidFill>
                  <a:schemeClr val="accent1"/>
                </a:solidFill>
                <a:ea typeface="Black Han Sans"/>
              </a:rPr>
              <a:t>5</a:t>
            </a:r>
            <a:r>
              <a:rPr lang="ko-KR" altLang="en-US" sz="3000">
                <a:solidFill>
                  <a:schemeClr val="accent1"/>
                </a:solidFill>
                <a:ea typeface="Black Han Sans"/>
              </a:rPr>
              <a:t>년간</a:t>
            </a:r>
            <a:r>
              <a:rPr lang="en-US" altLang="ko-KR" sz="3000">
                <a:solidFill>
                  <a:schemeClr val="accent1"/>
                </a:solidFill>
                <a:ea typeface="Black Han Sans"/>
              </a:rPr>
              <a:t>,</a:t>
            </a:r>
          </a:p>
          <a:p>
            <a:pPr lvl="0">
              <a:defRPr/>
            </a:pPr>
            <a:r>
              <a:rPr lang="en-US" altLang="ko-KR" sz="3000">
                <a:solidFill>
                  <a:schemeClr val="bg1"/>
                </a:solidFill>
                <a:ea typeface="Black Han Sans"/>
              </a:rPr>
              <a:t>“15-19</a:t>
            </a:r>
            <a:r>
              <a:rPr lang="ko-KR" altLang="en-US" sz="3000">
                <a:solidFill>
                  <a:schemeClr val="bg1"/>
                </a:solidFill>
                <a:ea typeface="Black Han Sans"/>
              </a:rPr>
              <a:t>년도 동물복지 종합계획</a:t>
            </a:r>
            <a:r>
              <a:rPr lang="en-US" altLang="ko-KR" sz="3000">
                <a:solidFill>
                  <a:schemeClr val="bg1"/>
                </a:solidFill>
                <a:ea typeface="Black Han Sans"/>
              </a:rPr>
              <a:t>”</a:t>
            </a:r>
            <a:r>
              <a:rPr lang="ko-KR" altLang="en-US" sz="3000">
                <a:solidFill>
                  <a:schemeClr val="bg1"/>
                </a:solidFill>
                <a:ea typeface="Black Han Sans"/>
              </a:rPr>
              <a:t>을 시행하였다</a:t>
            </a:r>
            <a:r>
              <a:rPr lang="en-US" altLang="ko-KR" sz="3000">
                <a:solidFill>
                  <a:schemeClr val="bg1"/>
                </a:solidFill>
                <a:ea typeface="Black Han Sans"/>
              </a:rPr>
              <a:t>. </a:t>
            </a:r>
          </a:p>
          <a:p>
            <a:pPr lvl="0">
              <a:defRPr/>
            </a:pPr>
            <a:r>
              <a:rPr lang="ko-KR" altLang="en-US" sz="3000">
                <a:solidFill>
                  <a:schemeClr val="bg1"/>
                </a:solidFill>
                <a:ea typeface="Black Han Sans"/>
              </a:rPr>
              <a:t>유기</a:t>
            </a:r>
            <a:r>
              <a:rPr lang="en-US" altLang="ko-KR" sz="3000">
                <a:solidFill>
                  <a:schemeClr val="bg1"/>
                </a:solidFill>
                <a:ea typeface="Black Han Sans"/>
              </a:rPr>
              <a:t>.</a:t>
            </a:r>
            <a:r>
              <a:rPr lang="ko-KR" altLang="en-US" sz="3000">
                <a:solidFill>
                  <a:schemeClr val="bg1"/>
                </a:solidFill>
                <a:ea typeface="Black Han Sans"/>
              </a:rPr>
              <a:t>유실동물 관리를 강화하기 위해</a:t>
            </a:r>
            <a:r>
              <a:rPr lang="en-US" altLang="ko-KR" sz="3000">
                <a:solidFill>
                  <a:schemeClr val="bg1"/>
                </a:solidFill>
                <a:ea typeface="Black Han Sans"/>
              </a:rPr>
              <a:t> </a:t>
            </a:r>
            <a:r>
              <a:rPr lang="ko-KR" altLang="en-US" sz="3000">
                <a:solidFill>
                  <a:schemeClr val="bg1"/>
                </a:solidFill>
                <a:ea typeface="Black Han Sans"/>
              </a:rPr>
              <a:t>지자체 직영 확충을 하였고</a:t>
            </a:r>
            <a:r>
              <a:rPr lang="en-US" altLang="ko-KR" sz="3000">
                <a:solidFill>
                  <a:schemeClr val="bg1"/>
                </a:solidFill>
                <a:ea typeface="Black Han Sans"/>
              </a:rPr>
              <a:t>, </a:t>
            </a:r>
          </a:p>
          <a:p>
            <a:pPr lvl="0">
              <a:defRPr/>
            </a:pPr>
            <a:r>
              <a:rPr lang="ko-KR" altLang="en-US" sz="3000">
                <a:solidFill>
                  <a:schemeClr val="bg1"/>
                </a:solidFill>
                <a:ea typeface="Black Han Sans"/>
              </a:rPr>
              <a:t>운영비 항목</a:t>
            </a:r>
            <a:r>
              <a:rPr lang="en-US" altLang="ko-KR" sz="3000">
                <a:solidFill>
                  <a:schemeClr val="bg1"/>
                </a:solidFill>
                <a:ea typeface="Black Han Sans"/>
              </a:rPr>
              <a:t>(</a:t>
            </a:r>
            <a:r>
              <a:rPr lang="ko-KR" altLang="en-US" sz="3000">
                <a:solidFill>
                  <a:schemeClr val="bg1"/>
                </a:solidFill>
                <a:ea typeface="Black Han Sans"/>
              </a:rPr>
              <a:t>유기동물입양지원</a:t>
            </a:r>
            <a:r>
              <a:rPr lang="en-US" altLang="ko-KR" sz="3000">
                <a:solidFill>
                  <a:schemeClr val="bg1"/>
                </a:solidFill>
                <a:ea typeface="Black Han Sans"/>
              </a:rPr>
              <a:t>+</a:t>
            </a:r>
            <a:r>
              <a:rPr lang="ko-KR" altLang="en-US" sz="3000">
                <a:solidFill>
                  <a:schemeClr val="bg1"/>
                </a:solidFill>
                <a:ea typeface="Black Han Sans"/>
              </a:rPr>
              <a:t>구조보호비 등</a:t>
            </a:r>
            <a:r>
              <a:rPr lang="en-US" altLang="ko-KR" sz="3000">
                <a:solidFill>
                  <a:schemeClr val="bg1"/>
                </a:solidFill>
                <a:ea typeface="Black Han Sans"/>
              </a:rPr>
              <a:t>)</a:t>
            </a:r>
            <a:r>
              <a:rPr lang="ko-KR" altLang="en-US" sz="3000">
                <a:solidFill>
                  <a:schemeClr val="bg1"/>
                </a:solidFill>
                <a:ea typeface="Black Han Sans"/>
              </a:rPr>
              <a:t>을 새로 만들어 지원했습니다</a:t>
            </a:r>
            <a:r>
              <a:rPr lang="en-US" altLang="ko-KR" sz="3000">
                <a:solidFill>
                  <a:schemeClr val="bg1"/>
                </a:solidFill>
                <a:ea typeface="Black Han Sans"/>
              </a:rPr>
              <a:t>.</a:t>
            </a:r>
            <a:endParaRPr lang="ko-KR" altLang="en-US" sz="3000">
              <a:solidFill>
                <a:schemeClr val="bg1"/>
              </a:solidFill>
              <a:ea typeface="Black Han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34266" y="879879"/>
            <a:ext cx="13806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rgbClr val="FFE699"/>
                </a:solidFill>
                <a:ea typeface="Black Han Sans"/>
              </a:rPr>
              <a:t>방향 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9747" y="1504152"/>
            <a:ext cx="9656912" cy="88927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305010" y="556713"/>
            <a:ext cx="558197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>
                <a:solidFill>
                  <a:schemeClr val="bg1"/>
                </a:solidFill>
                <a:ea typeface="Black Han Sans"/>
              </a:rPr>
              <a:t>15-19</a:t>
            </a:r>
            <a:r>
              <a:rPr lang="ko-KR" altLang="en-US" sz="3600">
                <a:solidFill>
                  <a:schemeClr val="bg1"/>
                </a:solidFill>
                <a:ea typeface="Black Han Sans"/>
              </a:rPr>
              <a:t>년도 동물복지 종합계획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17950" y="5300681"/>
            <a:ext cx="11230960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>
                <a:solidFill>
                  <a:schemeClr val="bg1"/>
                </a:solidFill>
                <a:ea typeface="Black Han Sans"/>
              </a:rPr>
              <a:t>지자체 직영 동물보호센터 현황</a:t>
            </a:r>
            <a:r>
              <a:rPr lang="en-US" altLang="ko-KR" sz="3000">
                <a:solidFill>
                  <a:schemeClr val="bg1"/>
                </a:solidFill>
                <a:ea typeface="Black Han Sans"/>
              </a:rPr>
              <a:t>(</a:t>
            </a:r>
            <a:r>
              <a:rPr lang="ko-KR" altLang="en-US" sz="3000">
                <a:solidFill>
                  <a:schemeClr val="bg1"/>
                </a:solidFill>
                <a:ea typeface="Black Han Sans"/>
              </a:rPr>
              <a:t>개소</a:t>
            </a:r>
            <a:r>
              <a:rPr lang="en-US" altLang="ko-KR" sz="3000">
                <a:solidFill>
                  <a:schemeClr val="bg1"/>
                </a:solidFill>
                <a:ea typeface="Black Han Sans"/>
              </a:rPr>
              <a:t>) : (`14) 25 → (`16) 31 → (`18) 43</a:t>
            </a:r>
            <a:endParaRPr lang="ko-KR" altLang="en-US" sz="3000">
              <a:solidFill>
                <a:schemeClr val="bg1"/>
              </a:solidFill>
              <a:ea typeface="Black Han Sans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714310" y="356660"/>
            <a:ext cx="2007364" cy="523220"/>
            <a:chOff x="2798515" y="2497976"/>
            <a:chExt cx="2007364" cy="523220"/>
          </a:xfrm>
        </p:grpSpPr>
        <p:sp>
          <p:nvSpPr>
            <p:cNvPr id="27" name="TextBox 26"/>
            <p:cNvSpPr txBox="1"/>
            <p:nvPr/>
          </p:nvSpPr>
          <p:spPr>
            <a:xfrm>
              <a:off x="3018470" y="2497976"/>
              <a:ext cx="178740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800">
                  <a:solidFill>
                    <a:schemeClr val="bg1"/>
                  </a:solidFill>
                  <a:ea typeface="Black Han Sans"/>
                </a:rPr>
                <a:t>분석 기획 </a:t>
              </a:r>
            </a:p>
          </p:txBody>
        </p:sp>
        <p:sp>
          <p:nvSpPr>
            <p:cNvPr id="28" name="타원 27"/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32B74DF-FF57-4446-8F38-9B3ACBEC1E19}"/>
              </a:ext>
            </a:extLst>
          </p:cNvPr>
          <p:cNvSpPr/>
          <p:nvPr/>
        </p:nvSpPr>
        <p:spPr>
          <a:xfrm>
            <a:off x="0" y="-1"/>
            <a:ext cx="12272681" cy="6858000"/>
          </a:xfrm>
          <a:prstGeom prst="rect">
            <a:avLst/>
          </a:prstGeom>
          <a:solidFill>
            <a:srgbClr val="3535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A5D857E-D001-4544-B14E-CDC8D74C1856}"/>
              </a:ext>
            </a:extLst>
          </p:cNvPr>
          <p:cNvGrpSpPr/>
          <p:nvPr/>
        </p:nvGrpSpPr>
        <p:grpSpPr>
          <a:xfrm>
            <a:off x="4213626" y="2293250"/>
            <a:ext cx="3614699" cy="1415773"/>
            <a:chOff x="3729076" y="2413336"/>
            <a:chExt cx="4576557" cy="141577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C11EC7-9FFE-4832-891E-D5395BE991BE}"/>
                </a:ext>
              </a:extLst>
            </p:cNvPr>
            <p:cNvSpPr txBox="1"/>
            <p:nvPr/>
          </p:nvSpPr>
          <p:spPr>
            <a:xfrm>
              <a:off x="3729076" y="2413336"/>
              <a:ext cx="4184244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6000" b="1" dirty="0" err="1">
                  <a:solidFill>
                    <a:schemeClr val="bg1"/>
                  </a:solidFill>
                  <a:latin typeface="나눔바른고딕 옛한글" panose="020B0603020101020101" pitchFamily="50" charset="-127"/>
                  <a:ea typeface="Black Han Sans" pitchFamily="2" charset="-127"/>
                </a:rPr>
                <a:t>식스센스</a:t>
              </a:r>
              <a:r>
                <a:rPr lang="ko-KR" altLang="en-US" sz="6000" b="1" dirty="0">
                  <a:solidFill>
                    <a:schemeClr val="bg1"/>
                  </a:solidFill>
                  <a:latin typeface="나눔바른고딕 옛한글" panose="020B0603020101020101" pitchFamily="50" charset="-127"/>
                  <a:ea typeface="Black Han Sans" pitchFamily="2" charset="-127"/>
                </a:rPr>
                <a:t> </a:t>
              </a:r>
              <a:endParaRPr lang="en-US" altLang="ko-KR" sz="6000" b="1" dirty="0">
                <a:solidFill>
                  <a:schemeClr val="bg1"/>
                </a:solidFill>
                <a:latin typeface="나눔바른고딕 옛한글" panose="020B0603020101020101" pitchFamily="50" charset="-127"/>
                <a:ea typeface="Black Han Sans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2CCF7E-CC21-4CF2-9E6F-BB8758455268}"/>
                </a:ext>
              </a:extLst>
            </p:cNvPr>
            <p:cNvSpPr txBox="1"/>
            <p:nvPr/>
          </p:nvSpPr>
          <p:spPr>
            <a:xfrm flipH="1">
              <a:off x="3729076" y="3428999"/>
              <a:ext cx="45765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FFE699"/>
                  </a:solidFill>
                  <a:latin typeface="나눔바른고딕 옛한글" panose="020B0603020101020101" pitchFamily="50" charset="-127"/>
                  <a:ea typeface="Black Han Sans" pitchFamily="2" charset="-127"/>
                </a:rPr>
                <a:t>:: </a:t>
              </a:r>
              <a:r>
                <a:rPr lang="ko-KR" altLang="en-US" sz="2000" b="1" dirty="0">
                  <a:solidFill>
                    <a:srgbClr val="FFE699"/>
                  </a:solidFill>
                  <a:latin typeface="나눔바른고딕 옛한글" panose="020B0603020101020101" pitchFamily="50" charset="-127"/>
                  <a:ea typeface="Black Han Sans" pitchFamily="2" charset="-127"/>
                </a:rPr>
                <a:t>김동희 박두용 </a:t>
              </a:r>
              <a:r>
                <a:rPr lang="ko-KR" altLang="en-US" sz="2000" b="1" dirty="0" err="1">
                  <a:solidFill>
                    <a:srgbClr val="FFE699"/>
                  </a:solidFill>
                  <a:latin typeface="나눔바른고딕 옛한글" panose="020B0603020101020101" pitchFamily="50" charset="-127"/>
                  <a:ea typeface="Black Han Sans" pitchFamily="2" charset="-127"/>
                </a:rPr>
                <a:t>권다솜</a:t>
              </a:r>
              <a:endParaRPr lang="ko-KR" altLang="en-US" sz="2000" b="1" dirty="0">
                <a:solidFill>
                  <a:srgbClr val="FFE699"/>
                </a:solidFill>
                <a:latin typeface="나눔바른고딕 옛한글" panose="020B0603020101020101" pitchFamily="50" charset="-127"/>
                <a:ea typeface="Black Han Sans" pitchFamily="2" charset="-127"/>
              </a:endParaRPr>
            </a:p>
          </p:txBody>
        </p:sp>
      </p:grp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9B064AF-3341-41CD-9B97-8389FF0519BC}"/>
              </a:ext>
            </a:extLst>
          </p:cNvPr>
          <p:cNvSpPr/>
          <p:nvPr/>
        </p:nvSpPr>
        <p:spPr>
          <a:xfrm>
            <a:off x="5597359" y="553106"/>
            <a:ext cx="847235" cy="21681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0E11AE1-C6F8-4179-A00F-6EF40A6C0FF4}"/>
              </a:ext>
            </a:extLst>
          </p:cNvPr>
          <p:cNvSpPr/>
          <p:nvPr/>
        </p:nvSpPr>
        <p:spPr>
          <a:xfrm>
            <a:off x="5778332" y="5081228"/>
            <a:ext cx="485285" cy="461488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3742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425F13-236F-4A27-B433-B3D73E699E0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7D2A45-3CB8-4BF1-A95D-322BCC71679A}"/>
              </a:ext>
            </a:extLst>
          </p:cNvPr>
          <p:cNvSpPr txBox="1"/>
          <p:nvPr/>
        </p:nvSpPr>
        <p:spPr>
          <a:xfrm>
            <a:off x="934266" y="879879"/>
            <a:ext cx="1380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E699"/>
                </a:solidFill>
                <a:ea typeface="Black Han Sans" pitchFamily="2" charset="-127"/>
              </a:rPr>
              <a:t>방향 </a:t>
            </a:r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839CAE3D-EE3D-4A57-89C4-1823949E12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6936213"/>
              </p:ext>
            </p:extLst>
          </p:nvPr>
        </p:nvGraphicFramePr>
        <p:xfrm>
          <a:off x="6471920" y="1753980"/>
          <a:ext cx="5435600" cy="4897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93352C7-8C74-4E40-9E46-3A16D3A0895A}"/>
              </a:ext>
            </a:extLst>
          </p:cNvPr>
          <p:cNvSpPr txBox="1"/>
          <p:nvPr/>
        </p:nvSpPr>
        <p:spPr>
          <a:xfrm>
            <a:off x="1624601" y="2291304"/>
            <a:ext cx="712816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ea typeface="Black Han Sans" pitchFamily="2" charset="-127"/>
              </a:rPr>
              <a:t>그럼에도 불구하고</a:t>
            </a:r>
            <a:r>
              <a:rPr lang="en-US" altLang="ko-KR" sz="2400" dirty="0">
                <a:solidFill>
                  <a:srgbClr val="FF0000"/>
                </a:solidFill>
                <a:ea typeface="Black Han Sans" pitchFamily="2" charset="-127"/>
              </a:rPr>
              <a:t>,</a:t>
            </a:r>
            <a:r>
              <a:rPr lang="ko-KR" altLang="en-US" sz="2400" dirty="0">
                <a:solidFill>
                  <a:srgbClr val="FF0000"/>
                </a:solidFill>
                <a:ea typeface="Black Han Sans" pitchFamily="2" charset="-127"/>
              </a:rPr>
              <a:t> </a:t>
            </a:r>
            <a:endParaRPr lang="en-US" altLang="ko-KR" sz="2400" dirty="0">
              <a:solidFill>
                <a:srgbClr val="FF0000"/>
              </a:solidFill>
              <a:ea typeface="Black Han Sans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ea typeface="Black Han Sans" pitchFamily="2" charset="-127"/>
              </a:rPr>
              <a:t>2019</a:t>
            </a:r>
            <a:r>
              <a:rPr lang="ko-KR" altLang="en-US" sz="2400" dirty="0">
                <a:solidFill>
                  <a:schemeClr val="bg1"/>
                </a:solidFill>
                <a:ea typeface="Black Han Sans" pitchFamily="2" charset="-127"/>
              </a:rPr>
              <a:t>년 </a:t>
            </a:r>
            <a:r>
              <a:rPr lang="ko-KR" altLang="en-US" sz="2400" dirty="0" err="1">
                <a:solidFill>
                  <a:schemeClr val="bg1"/>
                </a:solidFill>
                <a:ea typeface="Black Han Sans" pitchFamily="2" charset="-127"/>
              </a:rPr>
              <a:t>농림축산</a:t>
            </a:r>
            <a:r>
              <a:rPr lang="ko-KR" altLang="en-US" sz="2400" dirty="0">
                <a:solidFill>
                  <a:schemeClr val="bg1"/>
                </a:solidFill>
                <a:ea typeface="Black Han Sans" pitchFamily="2" charset="-127"/>
              </a:rPr>
              <a:t> 식품부에서 작성한 </a:t>
            </a:r>
            <a:endParaRPr lang="en-US" altLang="ko-KR" sz="24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ea typeface="Black Han Sans" pitchFamily="2" charset="-127"/>
              </a:rPr>
              <a:t>연구 보고서에 따르면 </a:t>
            </a:r>
            <a:endParaRPr lang="en-US" altLang="ko-KR" sz="24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ea typeface="Black Han Sans" pitchFamily="2" charset="-127"/>
              </a:rPr>
              <a:t>당시 총 </a:t>
            </a:r>
            <a:r>
              <a:rPr lang="en-US" altLang="ko-KR" sz="2400" dirty="0">
                <a:solidFill>
                  <a:schemeClr val="bg1"/>
                </a:solidFill>
                <a:ea typeface="Black Han Sans" pitchFamily="2" charset="-127"/>
              </a:rPr>
              <a:t>82</a:t>
            </a:r>
            <a:r>
              <a:rPr lang="ko-KR" altLang="en-US" sz="2400" dirty="0">
                <a:solidFill>
                  <a:schemeClr val="bg1"/>
                </a:solidFill>
                <a:ea typeface="Black Han Sans" pitchFamily="2" charset="-127"/>
              </a:rPr>
              <a:t>개의 사설보호소 중 </a:t>
            </a:r>
            <a:endParaRPr lang="en-US" altLang="ko-KR" sz="24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ea typeface="Black Han Sans" pitchFamily="2" charset="-127"/>
              </a:rPr>
              <a:t>자료가 없는 곳 </a:t>
            </a:r>
            <a:r>
              <a:rPr lang="en-US" altLang="ko-KR" sz="2400" dirty="0">
                <a:solidFill>
                  <a:schemeClr val="bg1"/>
                </a:solidFill>
                <a:ea typeface="Black Han Sans" pitchFamily="2" charset="-127"/>
              </a:rPr>
              <a:t>15</a:t>
            </a:r>
            <a:r>
              <a:rPr lang="ko-KR" altLang="en-US" sz="2400" dirty="0">
                <a:solidFill>
                  <a:schemeClr val="bg1"/>
                </a:solidFill>
                <a:ea typeface="Black Han Sans" pitchFamily="2" charset="-127"/>
              </a:rPr>
              <a:t>곳</a:t>
            </a:r>
            <a:r>
              <a:rPr lang="en-US" altLang="ko-KR" sz="2400" dirty="0">
                <a:solidFill>
                  <a:schemeClr val="bg1"/>
                </a:solidFill>
                <a:ea typeface="Black Han Sans" pitchFamily="2" charset="-127"/>
              </a:rPr>
              <a:t>,</a:t>
            </a:r>
          </a:p>
          <a:p>
            <a:r>
              <a:rPr lang="ko-KR" altLang="en-US" sz="2400" dirty="0">
                <a:solidFill>
                  <a:schemeClr val="bg1"/>
                </a:solidFill>
                <a:ea typeface="Black Han Sans" pitchFamily="2" charset="-127"/>
              </a:rPr>
              <a:t>입양을 보내지 않는 곳 </a:t>
            </a:r>
            <a:r>
              <a:rPr lang="en-US" altLang="ko-KR" sz="2400" dirty="0">
                <a:solidFill>
                  <a:schemeClr val="bg1"/>
                </a:solidFill>
                <a:ea typeface="Black Han Sans" pitchFamily="2" charset="-127"/>
              </a:rPr>
              <a:t>15</a:t>
            </a:r>
            <a:r>
              <a:rPr lang="ko-KR" altLang="en-US" sz="2400" dirty="0">
                <a:solidFill>
                  <a:schemeClr val="bg1"/>
                </a:solidFill>
                <a:ea typeface="Black Han Sans" pitchFamily="2" charset="-127"/>
              </a:rPr>
              <a:t>곳을 제외하고</a:t>
            </a:r>
            <a:endParaRPr lang="en-US" altLang="ko-KR" sz="24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2400" dirty="0" err="1">
                <a:solidFill>
                  <a:schemeClr val="bg1"/>
                </a:solidFill>
                <a:ea typeface="Black Han Sans" pitchFamily="2" charset="-127"/>
              </a:rPr>
              <a:t>입양률</a:t>
            </a:r>
            <a:r>
              <a:rPr lang="ko-KR" altLang="en-US" sz="2400" dirty="0">
                <a:solidFill>
                  <a:schemeClr val="bg1"/>
                </a:solidFill>
                <a:ea typeface="Black Han Sans" pitchFamily="2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ea typeface="Black Han Sans" pitchFamily="2" charset="-127"/>
              </a:rPr>
              <a:t>20% </a:t>
            </a:r>
            <a:r>
              <a:rPr lang="ko-KR" altLang="en-US" sz="2400" dirty="0">
                <a:solidFill>
                  <a:schemeClr val="bg1"/>
                </a:solidFill>
                <a:ea typeface="Black Han Sans" pitchFamily="2" charset="-127"/>
              </a:rPr>
              <a:t>이하인 곳이 </a:t>
            </a:r>
            <a:r>
              <a:rPr lang="en-US" altLang="ko-KR" sz="2400" dirty="0">
                <a:solidFill>
                  <a:schemeClr val="bg1"/>
                </a:solidFill>
                <a:ea typeface="Black Han Sans" pitchFamily="2" charset="-127"/>
              </a:rPr>
              <a:t>26</a:t>
            </a:r>
            <a:r>
              <a:rPr lang="ko-KR" altLang="en-US" sz="2400" dirty="0">
                <a:solidFill>
                  <a:schemeClr val="bg1"/>
                </a:solidFill>
                <a:ea typeface="Black Han Sans" pitchFamily="2" charset="-127"/>
              </a:rPr>
              <a:t>곳으로</a:t>
            </a:r>
            <a:endParaRPr lang="en-US" altLang="ko-KR" sz="24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ea typeface="Black Han Sans" pitchFamily="2" charset="-127"/>
              </a:rPr>
              <a:t>절반을 넘게 차지 했습니다</a:t>
            </a:r>
            <a:r>
              <a:rPr lang="en-US" altLang="ko-KR" sz="2400" dirty="0">
                <a:solidFill>
                  <a:schemeClr val="bg1"/>
                </a:solidFill>
                <a:ea typeface="Black Han Sans" pitchFamily="2" charset="-127"/>
              </a:rPr>
              <a:t>.</a:t>
            </a:r>
          </a:p>
          <a:p>
            <a:r>
              <a:rPr lang="ko-KR" altLang="en-US" sz="2400" dirty="0">
                <a:solidFill>
                  <a:schemeClr val="bg1"/>
                </a:solidFill>
                <a:ea typeface="Black Han Sans" pitchFamily="2" charset="-127"/>
              </a:rPr>
              <a:t>사설보호소에 대한 규제 정책이 없기에 </a:t>
            </a:r>
            <a:endParaRPr lang="en-US" altLang="ko-KR" sz="24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ea typeface="Black Han Sans" pitchFamily="2" charset="-127"/>
              </a:rPr>
              <a:t>제 </a:t>
            </a:r>
            <a:r>
              <a:rPr lang="en-US" altLang="ko-KR" sz="2400" dirty="0">
                <a:solidFill>
                  <a:schemeClr val="bg1"/>
                </a:solidFill>
                <a:ea typeface="Black Han Sans" pitchFamily="2" charset="-127"/>
              </a:rPr>
              <a:t>2</a:t>
            </a:r>
            <a:r>
              <a:rPr lang="ko-KR" altLang="en-US" sz="2400" dirty="0">
                <a:solidFill>
                  <a:schemeClr val="bg1"/>
                </a:solidFill>
                <a:ea typeface="Black Han Sans" pitchFamily="2" charset="-127"/>
              </a:rPr>
              <a:t>의 </a:t>
            </a:r>
            <a:r>
              <a:rPr lang="en-US" altLang="ko-KR" sz="2400" dirty="0">
                <a:solidFill>
                  <a:schemeClr val="bg1"/>
                </a:solidFill>
                <a:ea typeface="Black Han Sans" pitchFamily="2" charset="-127"/>
              </a:rPr>
              <a:t>‘</a:t>
            </a:r>
            <a:r>
              <a:rPr lang="ko-KR" altLang="en-US" sz="2400" dirty="0">
                <a:solidFill>
                  <a:schemeClr val="bg1"/>
                </a:solidFill>
                <a:ea typeface="Black Han Sans" pitchFamily="2" charset="-127"/>
              </a:rPr>
              <a:t>케어</a:t>
            </a:r>
            <a:r>
              <a:rPr lang="en-US" altLang="ko-KR" sz="2400" dirty="0">
                <a:solidFill>
                  <a:schemeClr val="bg1"/>
                </a:solidFill>
                <a:ea typeface="Black Han Sans" pitchFamily="2" charset="-127"/>
              </a:rPr>
              <a:t>’</a:t>
            </a:r>
            <a:r>
              <a:rPr lang="ko-KR" altLang="en-US" sz="2400" dirty="0">
                <a:solidFill>
                  <a:schemeClr val="bg1"/>
                </a:solidFill>
                <a:ea typeface="Black Han Sans" pitchFamily="2" charset="-127"/>
              </a:rPr>
              <a:t>와 같은 곳이 발생할 </a:t>
            </a:r>
            <a:endParaRPr lang="en-US" altLang="ko-KR" sz="24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ea typeface="Black Han Sans" pitchFamily="2" charset="-127"/>
              </a:rPr>
              <a:t>가능성이 높다고 볼 수 있습니다</a:t>
            </a:r>
            <a:r>
              <a:rPr lang="en-US" altLang="ko-KR" sz="2400" dirty="0">
                <a:solidFill>
                  <a:schemeClr val="bg1"/>
                </a:solidFill>
                <a:ea typeface="Black Han Sans" pitchFamily="2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930B501-0A1E-432F-959D-6B1028A4B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506893" y="1504152"/>
            <a:ext cx="9656912" cy="8892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036ED6-0EA1-447E-840D-8C9386A521E2}"/>
              </a:ext>
            </a:extLst>
          </p:cNvPr>
          <p:cNvSpPr txBox="1"/>
          <p:nvPr/>
        </p:nvSpPr>
        <p:spPr>
          <a:xfrm>
            <a:off x="7623425" y="1430814"/>
            <a:ext cx="3132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  <a:ea typeface="Black Han Sans" pitchFamily="2" charset="-127"/>
              </a:rPr>
              <a:t>사설보호소 실태 조사 결과그래프</a:t>
            </a:r>
            <a:endParaRPr lang="en-US" altLang="ko-KR" sz="18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ea typeface="Black Han Sans" pitchFamily="2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ea typeface="Black Han Sans" pitchFamily="2" charset="-127"/>
              </a:rPr>
              <a:t>입양율에 따른</a:t>
            </a:r>
            <a:r>
              <a:rPr lang="en-US" altLang="ko-KR" dirty="0">
                <a:solidFill>
                  <a:schemeClr val="bg1"/>
                </a:solidFill>
                <a:ea typeface="Black Han Sans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ea typeface="Black Han Sans" pitchFamily="2" charset="-127"/>
              </a:rPr>
              <a:t>보호소 개수</a:t>
            </a:r>
            <a:r>
              <a:rPr lang="en-US" altLang="ko-KR" dirty="0">
                <a:solidFill>
                  <a:schemeClr val="bg1"/>
                </a:solidFill>
                <a:ea typeface="Black Han Sans" pitchFamily="2" charset="-127"/>
              </a:rPr>
              <a:t>)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F986A6-7691-4A89-B71C-1409615F2CED}"/>
              </a:ext>
            </a:extLst>
          </p:cNvPr>
          <p:cNvSpPr txBox="1"/>
          <p:nvPr/>
        </p:nvSpPr>
        <p:spPr>
          <a:xfrm>
            <a:off x="2981221" y="577583"/>
            <a:ext cx="6981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ea typeface="Black Han Sans" pitchFamily="2" charset="-127"/>
              </a:rPr>
              <a:t>농림축산</a:t>
            </a:r>
            <a:r>
              <a:rPr lang="ko-KR" altLang="en-US" sz="3600" dirty="0">
                <a:solidFill>
                  <a:schemeClr val="bg1"/>
                </a:solidFill>
                <a:ea typeface="Black Han Sans" pitchFamily="2" charset="-127"/>
              </a:rPr>
              <a:t> </a:t>
            </a:r>
            <a:r>
              <a:rPr lang="ko-KR" altLang="en-US" sz="3600" dirty="0" err="1">
                <a:solidFill>
                  <a:schemeClr val="bg1"/>
                </a:solidFill>
                <a:ea typeface="Black Han Sans" pitchFamily="2" charset="-127"/>
              </a:rPr>
              <a:t>식품부</a:t>
            </a:r>
            <a:r>
              <a:rPr lang="ko-KR" altLang="en-US" sz="3600" dirty="0">
                <a:solidFill>
                  <a:schemeClr val="bg1"/>
                </a:solidFill>
                <a:ea typeface="Black Han Sans" pitchFamily="2" charset="-127"/>
              </a:rPr>
              <a:t> 사설보호소 실태 조사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50AE211-6A88-458F-8DD4-C228DDEA7DDE}"/>
              </a:ext>
            </a:extLst>
          </p:cNvPr>
          <p:cNvGrpSpPr/>
          <p:nvPr/>
        </p:nvGrpSpPr>
        <p:grpSpPr>
          <a:xfrm>
            <a:off x="714310" y="356660"/>
            <a:ext cx="2007364" cy="523220"/>
            <a:chOff x="2798515" y="2497976"/>
            <a:chExt cx="2007364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C8BAF57-C018-48DE-8387-587FC82F1C61}"/>
                </a:ext>
              </a:extLst>
            </p:cNvPr>
            <p:cNvSpPr txBox="1"/>
            <p:nvPr/>
          </p:nvSpPr>
          <p:spPr>
            <a:xfrm>
              <a:off x="3018470" y="2497976"/>
              <a:ext cx="17874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ea typeface="Black Han Sans" pitchFamily="2" charset="-127"/>
                </a:rPr>
                <a:t>분석 기획 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00F1FCC-53DD-4DF6-A155-06411B79571E}"/>
                </a:ext>
              </a:extLst>
            </p:cNvPr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386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425F13-236F-4A27-B433-B3D73E699E0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7D2A45-3CB8-4BF1-A95D-322BCC71679A}"/>
              </a:ext>
            </a:extLst>
          </p:cNvPr>
          <p:cNvSpPr txBox="1"/>
          <p:nvPr/>
        </p:nvSpPr>
        <p:spPr>
          <a:xfrm>
            <a:off x="934266" y="879879"/>
            <a:ext cx="1380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E699"/>
                </a:solidFill>
                <a:ea typeface="Black Han Sans" pitchFamily="2" charset="-127"/>
              </a:rPr>
              <a:t>방향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3352C7-8C74-4E40-9E46-3A16D3A0895A}"/>
              </a:ext>
            </a:extLst>
          </p:cNvPr>
          <p:cNvSpPr txBox="1"/>
          <p:nvPr/>
        </p:nvSpPr>
        <p:spPr>
          <a:xfrm>
            <a:off x="334684" y="1481522"/>
            <a:ext cx="56061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“20-24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년도 동물복지 종합계획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”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에서 사설보호소 관리제도 마련과 </a:t>
            </a:r>
            <a:endParaRPr lang="en-US" altLang="ko-KR" sz="30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지자체 직영을 확대하는 방향 제시함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9235D9-37AC-46C4-98D8-588DDD88A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833" y="1623960"/>
            <a:ext cx="5662378" cy="35068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C7AA1C3-D12F-40AC-929A-EC6E34B1B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84" y="3119647"/>
            <a:ext cx="5606193" cy="32930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7E2304C-2C5E-438E-AD21-A7096680F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831" y="5234040"/>
            <a:ext cx="5662379" cy="11786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2F749E-107F-46DA-BC12-75DBB912F168}"/>
              </a:ext>
            </a:extLst>
          </p:cNvPr>
          <p:cNvSpPr txBox="1"/>
          <p:nvPr/>
        </p:nvSpPr>
        <p:spPr>
          <a:xfrm>
            <a:off x="3305010" y="556713"/>
            <a:ext cx="5572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ea typeface="Black Han Sans" pitchFamily="2" charset="-127"/>
              </a:rPr>
              <a:t>20-24</a:t>
            </a:r>
            <a:r>
              <a:rPr lang="ko-KR" altLang="en-US" sz="3600" dirty="0">
                <a:solidFill>
                  <a:schemeClr val="bg1"/>
                </a:solidFill>
                <a:ea typeface="Black Han Sans" pitchFamily="2" charset="-127"/>
              </a:rPr>
              <a:t>년도 동물복지 종합계획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1EB98B2-564F-48FF-B695-7BEAF242A003}"/>
              </a:ext>
            </a:extLst>
          </p:cNvPr>
          <p:cNvGrpSpPr/>
          <p:nvPr/>
        </p:nvGrpSpPr>
        <p:grpSpPr>
          <a:xfrm>
            <a:off x="714310" y="356660"/>
            <a:ext cx="2007364" cy="523220"/>
            <a:chOff x="2798515" y="2497976"/>
            <a:chExt cx="2007364" cy="5232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4C2D86F-ECDE-43D9-A5A4-E049E7670BB7}"/>
                </a:ext>
              </a:extLst>
            </p:cNvPr>
            <p:cNvSpPr txBox="1"/>
            <p:nvPr/>
          </p:nvSpPr>
          <p:spPr>
            <a:xfrm>
              <a:off x="3018470" y="2497976"/>
              <a:ext cx="17874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ea typeface="Black Han Sans" pitchFamily="2" charset="-127"/>
                </a:rPr>
                <a:t>분석 기획 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D8D5F9E-0B6E-4C16-8768-066C2B614A88}"/>
                </a:ext>
              </a:extLst>
            </p:cNvPr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71180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425F13-236F-4A27-B433-B3D73E699E0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C8E23F-3770-4528-9BC0-2D3487EBEF9D}"/>
              </a:ext>
            </a:extLst>
          </p:cNvPr>
          <p:cNvSpPr txBox="1"/>
          <p:nvPr/>
        </p:nvSpPr>
        <p:spPr>
          <a:xfrm>
            <a:off x="934266" y="879879"/>
            <a:ext cx="1380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E699"/>
                </a:solidFill>
                <a:ea typeface="Black Han Sans" pitchFamily="2" charset="-127"/>
              </a:rPr>
              <a:t>방향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2C03DD-A199-4473-811E-77CBC1E28D4F}"/>
              </a:ext>
            </a:extLst>
          </p:cNvPr>
          <p:cNvSpPr txBox="1"/>
          <p:nvPr/>
        </p:nvSpPr>
        <p:spPr>
          <a:xfrm>
            <a:off x="5147236" y="3344739"/>
            <a:ext cx="6684215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사설보호소 축소를 추진화 하기 위해 </a:t>
            </a:r>
            <a:endParaRPr lang="en-US" altLang="ko-KR" sz="30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지자체에서 직영화 센터를 </a:t>
            </a:r>
            <a:endParaRPr lang="en-US" altLang="ko-KR" sz="30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4400" dirty="0">
                <a:solidFill>
                  <a:schemeClr val="accent1"/>
                </a:solidFill>
                <a:ea typeface="Black Han Sans" pitchFamily="2" charset="-127"/>
              </a:rPr>
              <a:t>어디에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 배치하고 </a:t>
            </a:r>
            <a:r>
              <a:rPr lang="ko-KR" altLang="en-US" sz="4400" dirty="0">
                <a:solidFill>
                  <a:schemeClr val="accent1"/>
                </a:solidFill>
                <a:ea typeface="Black Han Sans" pitchFamily="2" charset="-127"/>
              </a:rPr>
              <a:t>얼만큼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 설립해야 </a:t>
            </a:r>
            <a:endParaRPr lang="en-US" altLang="ko-KR" sz="30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하는지 분석이 필요하다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.</a:t>
            </a:r>
          </a:p>
        </p:txBody>
      </p:sp>
      <p:pic>
        <p:nvPicPr>
          <p:cNvPr id="5" name="그래픽 4" descr="도시 윤곽선">
            <a:extLst>
              <a:ext uri="{FF2B5EF4-FFF2-40B4-BE49-F238E27FC236}">
                <a16:creationId xmlns:a16="http://schemas.microsoft.com/office/drawing/2014/main" id="{D6C6AF31-2660-4A26-A886-BF17D59FD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4288" y="2538940"/>
            <a:ext cx="3962400" cy="3962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E739A02-503D-48FD-9D3F-512CE34BCC24}"/>
              </a:ext>
            </a:extLst>
          </p:cNvPr>
          <p:cNvSpPr txBox="1"/>
          <p:nvPr/>
        </p:nvSpPr>
        <p:spPr>
          <a:xfrm>
            <a:off x="3202557" y="1180115"/>
            <a:ext cx="57868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bg1"/>
                </a:solidFill>
                <a:ea typeface="Black Han Sans" pitchFamily="2" charset="-127"/>
              </a:rPr>
              <a:t>&lt;</a:t>
            </a:r>
            <a:r>
              <a:rPr lang="ko-KR" altLang="en-US" sz="8000" dirty="0">
                <a:solidFill>
                  <a:schemeClr val="bg1"/>
                </a:solidFill>
                <a:ea typeface="Black Han Sans" pitchFamily="2" charset="-127"/>
              </a:rPr>
              <a:t>분석 목표 </a:t>
            </a:r>
            <a:r>
              <a:rPr lang="en-US" altLang="ko-KR" sz="8000" dirty="0">
                <a:solidFill>
                  <a:schemeClr val="bg1"/>
                </a:solidFill>
                <a:ea typeface="Black Han Sans" pitchFamily="2" charset="-127"/>
              </a:rPr>
              <a:t>&gt;</a:t>
            </a:r>
            <a:endParaRPr lang="ko-KR" altLang="en-US" sz="80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BF8CE87-A034-4EA8-8819-442A38C9169E}"/>
              </a:ext>
            </a:extLst>
          </p:cNvPr>
          <p:cNvGrpSpPr/>
          <p:nvPr/>
        </p:nvGrpSpPr>
        <p:grpSpPr>
          <a:xfrm>
            <a:off x="714310" y="356660"/>
            <a:ext cx="2007364" cy="523220"/>
            <a:chOff x="2798515" y="2497976"/>
            <a:chExt cx="2007364" cy="52322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9BF13F5-DC2A-46AE-8563-27A8D2897F6C}"/>
                </a:ext>
              </a:extLst>
            </p:cNvPr>
            <p:cNvSpPr txBox="1"/>
            <p:nvPr/>
          </p:nvSpPr>
          <p:spPr>
            <a:xfrm>
              <a:off x="3018470" y="2497976"/>
              <a:ext cx="17874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ea typeface="Black Han Sans" pitchFamily="2" charset="-127"/>
                </a:rPr>
                <a:t>분석 기획 </a:t>
              </a: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CFBDFDCC-C8BD-4741-BA4F-392049795A02}"/>
                </a:ext>
              </a:extLst>
            </p:cNvPr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9050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3FC38258-05D9-4167-9B21-03C4F8F20E57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803B138-7F20-437C-B8D1-DEC2C08689E6}"/>
              </a:ext>
            </a:extLst>
          </p:cNvPr>
          <p:cNvGrpSpPr/>
          <p:nvPr/>
        </p:nvGrpSpPr>
        <p:grpSpPr>
          <a:xfrm>
            <a:off x="2704262" y="2497976"/>
            <a:ext cx="7746727" cy="1862048"/>
            <a:chOff x="2401415" y="2497976"/>
            <a:chExt cx="7746727" cy="186204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9190178-73D9-4AD0-8364-DD83A5142C3A}"/>
                </a:ext>
              </a:extLst>
            </p:cNvPr>
            <p:cNvSpPr txBox="1"/>
            <p:nvPr/>
          </p:nvSpPr>
          <p:spPr>
            <a:xfrm>
              <a:off x="3018470" y="2497976"/>
              <a:ext cx="7129672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500" dirty="0">
                  <a:solidFill>
                    <a:schemeClr val="bg1"/>
                  </a:solidFill>
                  <a:ea typeface="Black Han Sans" pitchFamily="2" charset="-127"/>
                </a:rPr>
                <a:t>분석 탐색 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F0C04DD-D81D-4558-89E9-0E160712F9E2}"/>
                </a:ext>
              </a:extLst>
            </p:cNvPr>
            <p:cNvSpPr/>
            <p:nvPr/>
          </p:nvSpPr>
          <p:spPr>
            <a:xfrm>
              <a:off x="2401415" y="3227372"/>
              <a:ext cx="439914" cy="4032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8AB5CC7-39E5-44A5-AB89-F1CB31E7E7AD}"/>
              </a:ext>
            </a:extLst>
          </p:cNvPr>
          <p:cNvSpPr txBox="1"/>
          <p:nvPr/>
        </p:nvSpPr>
        <p:spPr>
          <a:xfrm>
            <a:off x="3144175" y="4213830"/>
            <a:ext cx="2105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E699"/>
                </a:solidFill>
                <a:ea typeface="Black Han Sans" pitchFamily="2" charset="-127"/>
              </a:rPr>
              <a:t>시계열분석</a:t>
            </a:r>
          </a:p>
        </p:txBody>
      </p:sp>
    </p:spTree>
    <p:extLst>
      <p:ext uri="{BB962C8B-B14F-4D97-AF65-F5344CB8AC3E}">
        <p14:creationId xmlns:p14="http://schemas.microsoft.com/office/powerpoint/2010/main" val="3484545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425F13-236F-4A27-B433-B3D73E699E0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1E71873-1458-4551-B136-67021E8C0462}"/>
              </a:ext>
            </a:extLst>
          </p:cNvPr>
          <p:cNvGrpSpPr/>
          <p:nvPr/>
        </p:nvGrpSpPr>
        <p:grpSpPr>
          <a:xfrm>
            <a:off x="714310" y="356660"/>
            <a:ext cx="1757584" cy="523220"/>
            <a:chOff x="2798515" y="2497976"/>
            <a:chExt cx="1757584" cy="52322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7BBC1A3-9C41-4157-A618-B3B2D4E4F66A}"/>
                </a:ext>
              </a:extLst>
            </p:cNvPr>
            <p:cNvSpPr txBox="1"/>
            <p:nvPr/>
          </p:nvSpPr>
          <p:spPr>
            <a:xfrm>
              <a:off x="3018470" y="2497976"/>
              <a:ext cx="15376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ea typeface="Black Han Sans" pitchFamily="2" charset="-127"/>
                </a:rPr>
                <a:t>분석 탐색 </a:t>
              </a: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1CFD30D-B694-4D08-AD74-56E9557B37DB}"/>
                </a:ext>
              </a:extLst>
            </p:cNvPr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47D2A45-3CB8-4BF1-A95D-322BCC71679A}"/>
              </a:ext>
            </a:extLst>
          </p:cNvPr>
          <p:cNvSpPr txBox="1"/>
          <p:nvPr/>
        </p:nvSpPr>
        <p:spPr>
          <a:xfrm>
            <a:off x="934266" y="879879"/>
            <a:ext cx="1808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rgbClr val="FFE699"/>
                </a:solidFill>
                <a:ea typeface="Black Han Sans" pitchFamily="2" charset="-127"/>
              </a:rPr>
              <a:t>시계열 분석 </a:t>
            </a:r>
            <a:endParaRPr lang="ko-KR" altLang="en-US" sz="2800" dirty="0">
              <a:solidFill>
                <a:srgbClr val="FFE699"/>
              </a:solidFill>
              <a:ea typeface="Black Han Sans" pitchFamily="2" charset="-127"/>
            </a:endParaRPr>
          </a:p>
        </p:txBody>
      </p: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6EFE7F14-041F-4044-B0CD-B3DB6EA9AE38}"/>
              </a:ext>
            </a:extLst>
          </p:cNvPr>
          <p:cNvGraphicFramePr>
            <a:graphicFrameLocks/>
          </p:cNvGraphicFramePr>
          <p:nvPr/>
        </p:nvGraphicFramePr>
        <p:xfrm>
          <a:off x="4740965" y="783760"/>
          <a:ext cx="6486951" cy="43743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7C4349D-EBEC-43ED-83D4-8823DF6D8543}"/>
              </a:ext>
            </a:extLst>
          </p:cNvPr>
          <p:cNvSpPr txBox="1"/>
          <p:nvPr/>
        </p:nvSpPr>
        <p:spPr>
          <a:xfrm>
            <a:off x="516823" y="5336242"/>
            <a:ext cx="108038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현재까지 </a:t>
            </a:r>
            <a:r>
              <a:rPr lang="ko-KR" altLang="en-US" sz="3000" dirty="0">
                <a:solidFill>
                  <a:srgbClr val="ED7D31"/>
                </a:solidFill>
                <a:ea typeface="Black Han Sans" pitchFamily="2" charset="-127"/>
              </a:rPr>
              <a:t>안락사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&amp;</a:t>
            </a:r>
            <a:r>
              <a:rPr lang="ko-KR" altLang="en-US" sz="3000" dirty="0">
                <a:solidFill>
                  <a:srgbClr val="4472C4"/>
                </a:solidFill>
                <a:ea typeface="Black Han Sans" pitchFamily="2" charset="-127"/>
              </a:rPr>
              <a:t>자연사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 비율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(50%)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이 </a:t>
            </a:r>
            <a:r>
              <a:rPr lang="ko-KR" altLang="en-US" sz="3000" dirty="0">
                <a:solidFill>
                  <a:srgbClr val="A5A5A5"/>
                </a:solidFill>
                <a:ea typeface="Black Han Sans" pitchFamily="2" charset="-127"/>
              </a:rPr>
              <a:t>입양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&amp;</a:t>
            </a:r>
            <a:r>
              <a:rPr lang="ko-KR" altLang="en-US" sz="3000" dirty="0">
                <a:solidFill>
                  <a:srgbClr val="FFC000"/>
                </a:solidFill>
                <a:ea typeface="Black Han Sans" pitchFamily="2" charset="-127"/>
              </a:rPr>
              <a:t>반환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 비율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(43%)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보다 많다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.</a:t>
            </a:r>
          </a:p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또 과거 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10</a:t>
            </a:r>
            <a:r>
              <a:rPr lang="ko-KR" altLang="en-US" sz="3000" dirty="0" err="1">
                <a:solidFill>
                  <a:schemeClr val="bg1"/>
                </a:solidFill>
                <a:ea typeface="Black Han Sans" pitchFamily="2" charset="-127"/>
              </a:rPr>
              <a:t>년전부터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 현재까지 </a:t>
            </a:r>
            <a:r>
              <a:rPr lang="ko-KR" altLang="en-US" sz="3000" dirty="0">
                <a:solidFill>
                  <a:srgbClr val="FFFF00"/>
                </a:solidFill>
                <a:ea typeface="Black Han Sans" pitchFamily="2" charset="-127"/>
              </a:rPr>
              <a:t>일정 추세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를 가지고 </a:t>
            </a:r>
            <a:endParaRPr lang="en-US" altLang="ko-KR" sz="30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유기동물 수가 증가하는 것을 확인 할 수 있다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.	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31519C-B9BB-4B9E-9AD8-0D4AB1C487CD}"/>
              </a:ext>
            </a:extLst>
          </p:cNvPr>
          <p:cNvGrpSpPr/>
          <p:nvPr/>
        </p:nvGrpSpPr>
        <p:grpSpPr>
          <a:xfrm>
            <a:off x="328251" y="1431107"/>
            <a:ext cx="4543597" cy="3864017"/>
            <a:chOff x="328251" y="1431107"/>
            <a:chExt cx="4543597" cy="3864017"/>
          </a:xfrm>
        </p:grpSpPr>
        <p:graphicFrame>
          <p:nvGraphicFramePr>
            <p:cNvPr id="9" name="차트 8">
              <a:extLst>
                <a:ext uri="{FF2B5EF4-FFF2-40B4-BE49-F238E27FC236}">
                  <a16:creationId xmlns:a16="http://schemas.microsoft.com/office/drawing/2014/main" id="{1F206334-858A-4164-BF0C-D3659936C826}"/>
                </a:ext>
              </a:extLst>
            </p:cNvPr>
            <p:cNvGraphicFramePr/>
            <p:nvPr/>
          </p:nvGraphicFramePr>
          <p:xfrm>
            <a:off x="328251" y="1788764"/>
            <a:ext cx="4543597" cy="35063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B97B992-C5A6-4435-A0D2-AC60EEC26F1E}"/>
                </a:ext>
              </a:extLst>
            </p:cNvPr>
            <p:cNvSpPr txBox="1"/>
            <p:nvPr/>
          </p:nvSpPr>
          <p:spPr>
            <a:xfrm>
              <a:off x="1201270" y="1431107"/>
              <a:ext cx="2797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유기동물 상태현황 </a:t>
              </a:r>
              <a:r>
                <a:rPr lang="en-US" altLang="ko-KR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</a:t>
              </a:r>
              <a:r>
                <a:rPr lang="ko-KR" altLang="en-US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전국</a:t>
              </a:r>
              <a:r>
                <a:rPr lang="en-US" altLang="ko-KR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)</a:t>
              </a:r>
              <a:endParaRPr lang="ko-KR" alt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4377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14310" y="1715856"/>
            <a:ext cx="1856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rgbClr val="FFE699"/>
                </a:solidFill>
                <a:latin typeface="+mn-lt"/>
                <a:ea typeface="Black Han Sans"/>
                <a:cs typeface="+mn-cs"/>
              </a:rPr>
              <a:t>유기동물 수  </a:t>
            </a:r>
          </a:p>
        </p:txBody>
      </p:sp>
      <p:graphicFrame>
        <p:nvGraphicFramePr>
          <p:cNvPr id="13" name="차트 12"/>
          <p:cNvGraphicFramePr/>
          <p:nvPr/>
        </p:nvGraphicFramePr>
        <p:xfrm>
          <a:off x="410824" y="1696561"/>
          <a:ext cx="5622685" cy="4003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6188768" y="1511895"/>
            <a:ext cx="5592408" cy="4014727"/>
            <a:chOff x="6188768" y="1511895"/>
            <a:chExt cx="5592408" cy="4014727"/>
          </a:xfrm>
        </p:grpSpPr>
        <p:sp>
          <p:nvSpPr>
            <p:cNvPr id="15" name="TextBox 14"/>
            <p:cNvSpPr txBox="1"/>
            <p:nvPr/>
          </p:nvSpPr>
          <p:spPr>
            <a:xfrm>
              <a:off x="6188768" y="1740970"/>
              <a:ext cx="5592408" cy="37856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lang="en-US" altLang="ko-KR" sz="3000">
                <a:solidFill>
                  <a:schemeClr val="bg1"/>
                </a:solidFill>
                <a:latin typeface="+mn-lt"/>
                <a:ea typeface="Black Han Sans"/>
                <a:cs typeface="+mn-cs"/>
              </a:endParaRPr>
            </a:p>
            <a:p>
              <a:pPr lvl="0">
                <a:defRPr/>
              </a:pPr>
              <a:r>
                <a:rPr lang="ko-KR" altLang="en-US" sz="3000">
                  <a:solidFill>
                    <a:schemeClr val="bg1"/>
                  </a:solidFill>
                  <a:latin typeface="+mn-lt"/>
                  <a:ea typeface="Black Han Sans"/>
                  <a:cs typeface="+mn-cs"/>
                </a:rPr>
                <a:t>데이터가 계절성을 띄고 있지만 전체적으로 증가하고 있어 비정상성을 가지고 있다</a:t>
              </a:r>
              <a:r>
                <a:rPr lang="en-US" altLang="ko-KR" sz="3000">
                  <a:solidFill>
                    <a:schemeClr val="bg1"/>
                  </a:solidFill>
                  <a:latin typeface="+mn-lt"/>
                  <a:ea typeface="Black Han Sans"/>
                  <a:cs typeface="+mn-cs"/>
                </a:rPr>
                <a:t>.</a:t>
              </a:r>
            </a:p>
            <a:p>
              <a:pPr lvl="0">
                <a:defRPr/>
              </a:pPr>
              <a:endParaRPr lang="en-US" altLang="ko-KR" sz="3000">
                <a:solidFill>
                  <a:schemeClr val="bg1"/>
                </a:solidFill>
                <a:latin typeface="+mn-lt"/>
                <a:ea typeface="Black Han Sans"/>
                <a:cs typeface="+mn-cs"/>
              </a:endParaRPr>
            </a:p>
            <a:p>
              <a:pPr lvl="0">
                <a:defRPr/>
              </a:pPr>
              <a:r>
                <a:rPr lang="ko-KR" altLang="en-US" sz="3000">
                  <a:solidFill>
                    <a:schemeClr val="bg1"/>
                  </a:solidFill>
                  <a:latin typeface="+mn-lt"/>
                  <a:ea typeface="Black Han Sans"/>
                  <a:cs typeface="+mn-cs"/>
                </a:rPr>
                <a:t>따라서</a:t>
              </a:r>
              <a:r>
                <a:rPr lang="en-US" altLang="ko-KR" sz="3000">
                  <a:solidFill>
                    <a:schemeClr val="bg1"/>
                  </a:solidFill>
                  <a:latin typeface="+mn-lt"/>
                  <a:ea typeface="Black Han Sans"/>
                  <a:cs typeface="+mn-cs"/>
                </a:rPr>
                <a:t>, </a:t>
              </a:r>
              <a:r>
                <a:rPr lang="ko-KR" altLang="en-US" sz="3000">
                  <a:solidFill>
                    <a:schemeClr val="bg1"/>
                  </a:solidFill>
                  <a:latin typeface="+mn-lt"/>
                  <a:ea typeface="Black Han Sans"/>
                  <a:cs typeface="+mn-cs"/>
                </a:rPr>
                <a:t>유기동물 수를 예측하기 위하여 </a:t>
              </a:r>
              <a:r>
                <a:rPr lang="en-US" altLang="ko-KR" sz="3000">
                  <a:solidFill>
                    <a:schemeClr val="bg1"/>
                  </a:solidFill>
                  <a:latin typeface="+mn-lt"/>
                  <a:ea typeface="Black Han Sans"/>
                  <a:cs typeface="+mn-cs"/>
                </a:rPr>
                <a:t>*ARIMA </a:t>
              </a:r>
              <a:r>
                <a:rPr lang="ko-KR" altLang="en-US" sz="3000">
                  <a:solidFill>
                    <a:schemeClr val="bg1"/>
                  </a:solidFill>
                  <a:latin typeface="+mn-lt"/>
                  <a:ea typeface="Black Han Sans"/>
                  <a:cs typeface="+mn-cs"/>
                </a:rPr>
                <a:t>분석을 사용한다</a:t>
              </a:r>
              <a:r>
                <a:rPr lang="en-US" altLang="ko-KR" sz="3000">
                  <a:solidFill>
                    <a:schemeClr val="bg1"/>
                  </a:solidFill>
                  <a:latin typeface="+mn-lt"/>
                  <a:ea typeface="Black Han Sans"/>
                  <a:cs typeface="+mn-cs"/>
                </a:rPr>
                <a:t>.</a:t>
              </a:r>
            </a:p>
            <a:p>
              <a:pPr lvl="0">
                <a:defRPr/>
              </a:pPr>
              <a:r>
                <a:rPr lang="en-US" altLang="ko-KR" sz="3000">
                  <a:solidFill>
                    <a:schemeClr val="bg1"/>
                  </a:solidFill>
                  <a:latin typeface="+mn-lt"/>
                  <a:ea typeface="Black Han Sans"/>
                  <a:cs typeface="+mn-cs"/>
                </a:rPr>
                <a:t>	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7667143" y="1511895"/>
              <a:ext cx="2635658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800">
                  <a:solidFill>
                    <a:schemeClr val="bg1"/>
                  </a:solidFill>
                  <a:latin typeface="+mn-lt"/>
                  <a:ea typeface="Black Han Sans"/>
                  <a:cs typeface="+mn-cs"/>
                </a:rPr>
                <a:t>유기동물 마리 수 추이 예측</a:t>
              </a:r>
              <a:endParaRPr lang="en-US" altLang="ko-KR" sz="1800">
                <a:solidFill>
                  <a:schemeClr val="bg1"/>
                </a:solidFill>
                <a:latin typeface="+mn-lt"/>
                <a:ea typeface="Black Han Sans"/>
                <a:cs typeface="+mn-cs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796992" y="5828591"/>
            <a:ext cx="5299007" cy="903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800" dirty="0">
                <a:solidFill>
                  <a:schemeClr val="bg1"/>
                </a:solidFill>
                <a:latin typeface="+mn-lt"/>
                <a:ea typeface="Black Han Sans"/>
                <a:cs typeface="+mn-cs"/>
              </a:rPr>
              <a:t>비정상적인</a:t>
            </a:r>
            <a:r>
              <a:rPr lang="en-US" altLang="ko-KR" sz="1800" dirty="0">
                <a:solidFill>
                  <a:schemeClr val="bg1"/>
                </a:solidFill>
                <a:latin typeface="+mn-lt"/>
                <a:ea typeface="Black Han Sans"/>
                <a:cs typeface="+mn-cs"/>
              </a:rPr>
              <a:t>(Non-stationary)</a:t>
            </a:r>
            <a:r>
              <a:rPr lang="ko-KR" altLang="en-US" sz="1800" dirty="0">
                <a:solidFill>
                  <a:schemeClr val="bg1"/>
                </a:solidFill>
                <a:latin typeface="+mn-lt"/>
                <a:ea typeface="Black Han Sans"/>
                <a:cs typeface="+mn-cs"/>
              </a:rPr>
              <a:t> 데이터에도 적용 가능하도록 차분방식을 활용해 </a:t>
            </a:r>
            <a:r>
              <a:rPr lang="en-US" altLang="ko-KR" sz="1800" dirty="0">
                <a:solidFill>
                  <a:schemeClr val="bg1"/>
                </a:solidFill>
                <a:latin typeface="+mn-lt"/>
                <a:ea typeface="Black Han Sans"/>
                <a:cs typeface="+mn-cs"/>
              </a:rPr>
              <a:t>ARMA </a:t>
            </a:r>
            <a:r>
              <a:rPr lang="ko-KR" altLang="en-US" sz="1800" dirty="0">
                <a:solidFill>
                  <a:schemeClr val="bg1"/>
                </a:solidFill>
                <a:latin typeface="+mn-lt"/>
                <a:ea typeface="Black Han Sans"/>
                <a:cs typeface="+mn-cs"/>
              </a:rPr>
              <a:t>모델을 일반화 한 모델이다</a:t>
            </a:r>
            <a:r>
              <a:rPr lang="en-US" altLang="ko-KR" sz="1800" dirty="0">
                <a:solidFill>
                  <a:schemeClr val="bg1"/>
                </a:solidFill>
                <a:latin typeface="+mn-lt"/>
                <a:ea typeface="Black Han Sans"/>
                <a:cs typeface="+mn-cs"/>
              </a:rPr>
              <a:t>.</a:t>
            </a:r>
          </a:p>
          <a:p>
            <a:pPr lvl="0">
              <a:defRPr/>
            </a:pPr>
            <a:endParaRPr lang="en-US" altLang="ko-KR" sz="1800" dirty="0">
              <a:solidFill>
                <a:schemeClr val="bg1"/>
              </a:solidFill>
              <a:latin typeface="+mn-lt"/>
              <a:ea typeface="Black Han Sans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34266" y="879879"/>
            <a:ext cx="18089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rgbClr val="FFE699"/>
                </a:solidFill>
                <a:latin typeface="+mn-lt"/>
                <a:ea typeface="Black Han Sans"/>
                <a:cs typeface="+mn-cs"/>
              </a:rPr>
              <a:t>시계열 분석 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714310" y="356660"/>
            <a:ext cx="2007364" cy="523220"/>
            <a:chOff x="2798515" y="2497976"/>
            <a:chExt cx="2007364" cy="523220"/>
          </a:xfrm>
        </p:grpSpPr>
        <p:sp>
          <p:nvSpPr>
            <p:cNvPr id="17" name="TextBox 16"/>
            <p:cNvSpPr txBox="1"/>
            <p:nvPr/>
          </p:nvSpPr>
          <p:spPr>
            <a:xfrm>
              <a:off x="3018470" y="2497976"/>
              <a:ext cx="178740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800">
                  <a:solidFill>
                    <a:schemeClr val="bg1"/>
                  </a:solidFill>
                  <a:latin typeface="+mn-lt"/>
                  <a:ea typeface="Black Han Sans"/>
                  <a:cs typeface="+mn-cs"/>
                </a:rPr>
                <a:t>분석 탐색 </a:t>
              </a:r>
            </a:p>
          </p:txBody>
        </p:sp>
        <p:sp>
          <p:nvSpPr>
            <p:cNvPr id="18" name="타원 17"/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169662" y="5457116"/>
            <a:ext cx="16869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800" dirty="0">
                <a:solidFill>
                  <a:schemeClr val="bg1"/>
                </a:solidFill>
                <a:latin typeface="+mn-lt"/>
                <a:ea typeface="Black Han Sans"/>
                <a:cs typeface="+mn-cs"/>
              </a:rPr>
              <a:t>* ARIMA</a:t>
            </a:r>
            <a:r>
              <a:rPr lang="ko-KR" altLang="en-US" sz="1800" dirty="0">
                <a:solidFill>
                  <a:schemeClr val="bg1"/>
                </a:solidFill>
                <a:latin typeface="+mn-lt"/>
                <a:ea typeface="Black Han Sans"/>
                <a:cs typeface="+mn-cs"/>
              </a:rPr>
              <a:t>분석</a:t>
            </a:r>
            <a:endParaRPr lang="en-US" altLang="ko-KR" sz="1800" dirty="0">
              <a:solidFill>
                <a:schemeClr val="bg1"/>
              </a:solidFill>
              <a:latin typeface="+mn-lt"/>
              <a:ea typeface="Black Han Sans"/>
              <a:cs typeface="+mn-cs"/>
            </a:endParaRPr>
          </a:p>
        </p:txBody>
      </p:sp>
      <p:sp>
        <p:nvSpPr>
          <p:cNvPr id="20" name="TextBox 4"/>
          <p:cNvSpPr txBox="1"/>
          <p:nvPr/>
        </p:nvSpPr>
        <p:spPr>
          <a:xfrm>
            <a:off x="6664394" y="5809541"/>
            <a:ext cx="5299006" cy="636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FFFFFF"/>
                </a:solidFill>
                <a:latin typeface="맑은 고딕"/>
                <a:ea typeface="Black Han Sans"/>
                <a:cs typeface="맑은 고딕"/>
              </a:rPr>
              <a:t>시간에 따라 통계적인 특성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FFFFFF"/>
                </a:solidFill>
                <a:latin typeface="맑은 고딕"/>
                <a:ea typeface="Black Han Sans"/>
                <a:cs typeface="맑은 고딕"/>
              </a:rPr>
              <a:t>(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FFFFFF"/>
                </a:solidFill>
                <a:latin typeface="맑은 고딕"/>
                <a:ea typeface="Black Han Sans"/>
                <a:cs typeface="맑은 고딕"/>
              </a:rPr>
              <a:t>평균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FFFFFF"/>
                </a:solidFill>
                <a:latin typeface="맑은 고딕"/>
                <a:ea typeface="Black Han Sans"/>
                <a:cs typeface="맑은 고딕"/>
              </a:rPr>
              <a:t>,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FFFFFF"/>
                </a:solidFill>
                <a:latin typeface="맑은 고딕"/>
                <a:ea typeface="Black Han Sans"/>
                <a:cs typeface="맑은 고딕"/>
              </a:rPr>
              <a:t> 분산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FFFFFF"/>
                </a:solidFill>
                <a:latin typeface="맑은 고딕"/>
                <a:ea typeface="Black Han Sans"/>
                <a:cs typeface="맑은 고딕"/>
              </a:rPr>
              <a:t>,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FFFFFF"/>
                </a:solidFill>
                <a:latin typeface="맑은 고딕"/>
                <a:ea typeface="Black Han Sans"/>
                <a:cs typeface="맑은 고딕"/>
              </a:rPr>
              <a:t> 공분산 등</a:t>
            </a:r>
            <a:r>
              <a:rPr kumimoji="0" lang="en-US" altLang="ko-KR" sz="1800" b="0" i="0" u="none" strike="noStrike" kern="1200" cap="none" spc="0" normalizeH="0" baseline="0" dirty="0">
                <a:solidFill>
                  <a:srgbClr val="FFFFFF"/>
                </a:solidFill>
                <a:latin typeface="맑은 고딕"/>
                <a:ea typeface="Black Han Sans"/>
                <a:cs typeface="맑은 고딕"/>
              </a:rPr>
              <a:t>)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FFFFFF"/>
                </a:solidFill>
                <a:latin typeface="맑은 고딕"/>
                <a:ea typeface="Black Han Sans"/>
                <a:cs typeface="맑은 고딕"/>
              </a:rPr>
              <a:t>이 변하는 데이터</a:t>
            </a:r>
          </a:p>
        </p:txBody>
      </p:sp>
      <p:sp>
        <p:nvSpPr>
          <p:cNvPr id="21" name="TextBox 18"/>
          <p:cNvSpPr txBox="1"/>
          <p:nvPr/>
        </p:nvSpPr>
        <p:spPr>
          <a:xfrm>
            <a:off x="6892994" y="5457116"/>
            <a:ext cx="330770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 dirty="0">
                <a:solidFill>
                  <a:srgbClr val="FFFFFF"/>
                </a:solidFill>
                <a:latin typeface="맑은 고딕"/>
                <a:ea typeface="Black Han Sans"/>
                <a:cs typeface="맑은 고딕"/>
              </a:rPr>
              <a:t>* 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FFFFFF"/>
                </a:solidFill>
                <a:latin typeface="맑은 고딕"/>
                <a:ea typeface="Black Han Sans"/>
                <a:cs typeface="맑은 고딕"/>
              </a:rPr>
              <a:t>비정상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FFFFFF"/>
                </a:solidFill>
                <a:latin typeface="맑은 고딕"/>
                <a:ea typeface="Black Han Sans"/>
                <a:cs typeface="맑은 고딕"/>
              </a:rPr>
              <a:t>(Non-stationary)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FFFFFF"/>
                </a:solidFill>
                <a:latin typeface="맑은 고딕"/>
                <a:ea typeface="Black Han Sans"/>
                <a:cs typeface="맑은 고딕"/>
              </a:rPr>
              <a:t> 데이터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425F13-236F-4A27-B433-B3D73E699E0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5AF7F7-B684-40F0-8F80-1C870C8E1E19}"/>
              </a:ext>
            </a:extLst>
          </p:cNvPr>
          <p:cNvSpPr txBox="1"/>
          <p:nvPr/>
        </p:nvSpPr>
        <p:spPr>
          <a:xfrm>
            <a:off x="4441248" y="719083"/>
            <a:ext cx="35910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ARIMA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분석 예측 결과</a:t>
            </a:r>
            <a:endParaRPr lang="en-US" altLang="ko-KR" sz="30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623E9DB-ECEC-4B2C-BCE4-AC6481E8B8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5" t="9661" r="8254" b="4161"/>
          <a:stretch/>
        </p:blipFill>
        <p:spPr>
          <a:xfrm>
            <a:off x="934266" y="1875300"/>
            <a:ext cx="7965440" cy="42636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7DD805-6DD6-4A7E-8E35-69A9E8A4233B}"/>
              </a:ext>
            </a:extLst>
          </p:cNvPr>
          <p:cNvSpPr txBox="1"/>
          <p:nvPr/>
        </p:nvSpPr>
        <p:spPr>
          <a:xfrm>
            <a:off x="9057304" y="2262658"/>
            <a:ext cx="297709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rgbClr val="8C8C8C"/>
                </a:solidFill>
                <a:ea typeface="Black Han Sans" pitchFamily="2" charset="-127"/>
              </a:rPr>
              <a:t>예측 </a:t>
            </a:r>
            <a:r>
              <a:rPr lang="ko-KR" altLang="en-US" sz="1800" dirty="0" err="1">
                <a:solidFill>
                  <a:srgbClr val="8C8C8C"/>
                </a:solidFill>
                <a:ea typeface="Black Han Sans" pitchFamily="2" charset="-127"/>
              </a:rPr>
              <a:t>상한치</a:t>
            </a:r>
            <a:r>
              <a:rPr lang="en-US" altLang="ko-KR" dirty="0">
                <a:solidFill>
                  <a:schemeClr val="bg1"/>
                </a:solidFill>
                <a:ea typeface="Black Han Sans" pitchFamily="2" charset="-127"/>
              </a:rPr>
              <a:t> :</a:t>
            </a:r>
          </a:p>
          <a:p>
            <a:r>
              <a:rPr lang="ko-KR" altLang="en-US" sz="1800" dirty="0">
                <a:solidFill>
                  <a:schemeClr val="bg1"/>
                </a:solidFill>
                <a:ea typeface="Black Han Sans" pitchFamily="2" charset="-127"/>
              </a:rPr>
              <a:t>여기서 예측치를 </a:t>
            </a:r>
            <a:endParaRPr lang="en-US" altLang="ko-KR" sz="18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ea typeface="Black Han Sans" pitchFamily="2" charset="-127"/>
              </a:rPr>
              <a:t>앞으로의 계산에서</a:t>
            </a:r>
            <a:endParaRPr lang="en-US" altLang="ko-KR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ea typeface="Black Han Sans" pitchFamily="2" charset="-127"/>
              </a:rPr>
              <a:t>MAX</a:t>
            </a:r>
            <a:r>
              <a:rPr lang="ko-KR" altLang="en-US" dirty="0">
                <a:solidFill>
                  <a:schemeClr val="bg1"/>
                </a:solidFill>
                <a:ea typeface="Black Han Sans" pitchFamily="2" charset="-127"/>
              </a:rPr>
              <a:t>로 잡는 이유는</a:t>
            </a:r>
            <a:endParaRPr lang="en-US" altLang="ko-KR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1800" dirty="0">
                <a:solidFill>
                  <a:schemeClr val="bg1"/>
                </a:solidFill>
                <a:ea typeface="Black Han Sans" pitchFamily="2" charset="-127"/>
              </a:rPr>
              <a:t>최대한의 포용할 수 있는</a:t>
            </a:r>
            <a:endParaRPr lang="en-US" altLang="ko-KR" sz="18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ea typeface="Black Han Sans" pitchFamily="2" charset="-127"/>
              </a:rPr>
              <a:t>센터가 의미가 있기 때문입니다</a:t>
            </a:r>
            <a:r>
              <a:rPr lang="en-US" altLang="ko-KR" dirty="0">
                <a:solidFill>
                  <a:schemeClr val="bg1"/>
                </a:solidFill>
                <a:ea typeface="Black Han Sans" pitchFamily="2" charset="-127"/>
              </a:rPr>
              <a:t>.</a:t>
            </a:r>
            <a:endParaRPr lang="en-US" altLang="ko-KR" sz="1800" dirty="0">
              <a:solidFill>
                <a:schemeClr val="bg1"/>
              </a:solidFill>
              <a:ea typeface="Black Han Sans" pitchFamily="2" charset="-127"/>
            </a:endParaRPr>
          </a:p>
          <a:p>
            <a:endParaRPr lang="en-US" altLang="ko-KR" sz="18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881B15A-2110-4D1F-A870-FBD87DA300A6}"/>
              </a:ext>
            </a:extLst>
          </p:cNvPr>
          <p:cNvCxnSpPr>
            <a:cxnSpLocks/>
          </p:cNvCxnSpPr>
          <p:nvPr/>
        </p:nvCxnSpPr>
        <p:spPr>
          <a:xfrm>
            <a:off x="8712287" y="2164466"/>
            <a:ext cx="443288" cy="196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4E8B910-6BA5-4F67-A925-19780C197CCE}"/>
              </a:ext>
            </a:extLst>
          </p:cNvPr>
          <p:cNvSpPr/>
          <p:nvPr/>
        </p:nvSpPr>
        <p:spPr>
          <a:xfrm>
            <a:off x="14318311" y="-1218526"/>
            <a:ext cx="6298868" cy="9295052"/>
          </a:xfrm>
          <a:prstGeom prst="round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5D55A48-120E-4752-B7FB-1521C6ED3D4B}"/>
              </a:ext>
            </a:extLst>
          </p:cNvPr>
          <p:cNvCxnSpPr/>
          <p:nvPr/>
        </p:nvCxnSpPr>
        <p:spPr>
          <a:xfrm flipV="1">
            <a:off x="-5855384" y="7065346"/>
            <a:ext cx="5126182" cy="2022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86E347E-8C72-4782-AB02-6E3328548E6C}"/>
              </a:ext>
            </a:extLst>
          </p:cNvPr>
          <p:cNvSpPr txBox="1"/>
          <p:nvPr/>
        </p:nvSpPr>
        <p:spPr>
          <a:xfrm>
            <a:off x="934266" y="879879"/>
            <a:ext cx="1808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rgbClr val="FFE699"/>
                </a:solidFill>
                <a:ea typeface="Black Han Sans" pitchFamily="2" charset="-127"/>
              </a:rPr>
              <a:t>시계열 분석 </a:t>
            </a:r>
            <a:endParaRPr lang="ko-KR" altLang="en-US" sz="2800" dirty="0">
              <a:solidFill>
                <a:srgbClr val="FFE699"/>
              </a:solidFill>
              <a:ea typeface="Black Han Sans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738F804-8B2A-461A-8F35-F67E65E7B165}"/>
              </a:ext>
            </a:extLst>
          </p:cNvPr>
          <p:cNvGrpSpPr/>
          <p:nvPr/>
        </p:nvGrpSpPr>
        <p:grpSpPr>
          <a:xfrm>
            <a:off x="714310" y="356660"/>
            <a:ext cx="2007364" cy="523220"/>
            <a:chOff x="2798515" y="2497976"/>
            <a:chExt cx="2007364" cy="5232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A10F846-06A4-4BB6-A825-AB77F5716B25}"/>
                </a:ext>
              </a:extLst>
            </p:cNvPr>
            <p:cNvSpPr txBox="1"/>
            <p:nvPr/>
          </p:nvSpPr>
          <p:spPr>
            <a:xfrm>
              <a:off x="3018470" y="2497976"/>
              <a:ext cx="17874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>
                  <a:solidFill>
                    <a:schemeClr val="bg1"/>
                  </a:solidFill>
                  <a:ea typeface="Black Han Sans" pitchFamily="2" charset="-127"/>
                </a:rPr>
                <a:t>분석 탐색 </a:t>
              </a:r>
              <a:endParaRPr lang="ko-KR" altLang="en-US" sz="2800" dirty="0">
                <a:solidFill>
                  <a:schemeClr val="bg1"/>
                </a:solidFill>
                <a:ea typeface="Black Han Sans" pitchFamily="2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4A3B1C5-2FA9-4D48-B40C-ECC81F671F73}"/>
                </a:ext>
              </a:extLst>
            </p:cNvPr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6669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288259" y="-101600"/>
            <a:ext cx="4954541" cy="710184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095167" y="1597958"/>
            <a:ext cx="3591048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000">
                <a:solidFill>
                  <a:schemeClr val="bg1"/>
                </a:solidFill>
                <a:latin typeface="+mn-lt"/>
                <a:ea typeface="Black Han Sans"/>
                <a:cs typeface="+mn-cs"/>
              </a:rPr>
              <a:t>ARIMA</a:t>
            </a:r>
            <a:r>
              <a:rPr lang="ko-KR" altLang="en-US" sz="3000">
                <a:solidFill>
                  <a:schemeClr val="bg1"/>
                </a:solidFill>
                <a:latin typeface="+mn-lt"/>
                <a:ea typeface="Black Han Sans"/>
                <a:cs typeface="+mn-cs"/>
              </a:rPr>
              <a:t>분석 예측 결과</a:t>
            </a:r>
            <a:endParaRPr lang="en-US" altLang="ko-KR" sz="3000">
              <a:solidFill>
                <a:schemeClr val="bg1"/>
              </a:solidFill>
              <a:latin typeface="+mn-lt"/>
              <a:ea typeface="Black Han Sans"/>
              <a:cs typeface="+mn-cs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rcRect l="8720" t="9660" r="8250" b="4160"/>
          <a:stretch>
            <a:fillRect/>
          </a:stretch>
        </p:blipFill>
        <p:spPr>
          <a:xfrm>
            <a:off x="824288" y="2365772"/>
            <a:ext cx="6132806" cy="3282674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7359379" y="166198"/>
            <a:ext cx="5474580" cy="3597760"/>
            <a:chOff x="7835881" y="2306725"/>
            <a:chExt cx="5474580" cy="359776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835881" y="2306725"/>
              <a:ext cx="5474580" cy="359776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8013963" y="3836268"/>
              <a:ext cx="75014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+mn-lt"/>
                  <a:ea typeface="Black Han Sans"/>
                  <a:cs typeface="+mn-cs"/>
                </a:rPr>
                <a:t>2021-07</a:t>
              </a:r>
              <a:r>
                <a:rPr lang="ko-KR" altLang="en-US" sz="11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+mn-lt"/>
                  <a:ea typeface="Black Han Sans"/>
                  <a:cs typeface="+mn-cs"/>
                </a:rPr>
                <a:t> </a:t>
              </a:r>
              <a:endParaRPr lang="ko-KR" altLang="en-US" sz="1100" b="1">
                <a:latin typeface="+mn-lt"/>
                <a:ea typeface="Black Han Sans"/>
                <a:cs typeface="+mn-cs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753436" y="4881969"/>
              <a:ext cx="75014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+mn-lt"/>
                  <a:ea typeface="Black Han Sans"/>
                  <a:cs typeface="+mn-cs"/>
                </a:rPr>
                <a:t>2024-01</a:t>
              </a:r>
              <a:r>
                <a:rPr lang="ko-KR" altLang="en-US" sz="11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+mn-lt"/>
                  <a:ea typeface="Black Han Sans"/>
                  <a:cs typeface="+mn-cs"/>
                </a:rPr>
                <a:t> </a:t>
              </a:r>
              <a:endParaRPr lang="ko-KR" altLang="en-US" sz="1100" b="1">
                <a:latin typeface="+mn-lt"/>
                <a:ea typeface="Black Han Sans"/>
                <a:cs typeface="+mn-cs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551831" y="2462292"/>
              <a:ext cx="75014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+mn-lt"/>
                  <a:ea typeface="Black Han Sans"/>
                  <a:cs typeface="+mn-cs"/>
                </a:rPr>
                <a:t>2024-07</a:t>
              </a:r>
              <a:r>
                <a:rPr lang="ko-KR" altLang="en-US" sz="1100" b="1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+mn-lt"/>
                  <a:ea typeface="Black Han Sans"/>
                  <a:cs typeface="+mn-cs"/>
                </a:rPr>
                <a:t> </a:t>
              </a:r>
              <a:endParaRPr lang="ko-KR" altLang="en-US" sz="1100" b="1">
                <a:latin typeface="+mn-lt"/>
                <a:ea typeface="Black Han Sans"/>
                <a:cs typeface="+mn-cs"/>
              </a:endParaRPr>
            </a:p>
          </p:txBody>
        </p:sp>
      </p:grpSp>
      <p:cxnSp>
        <p:nvCxnSpPr>
          <p:cNvPr id="6" name="직선 화살표 연결선 5"/>
          <p:cNvCxnSpPr/>
          <p:nvPr/>
        </p:nvCxnSpPr>
        <p:spPr>
          <a:xfrm flipV="1">
            <a:off x="6096000" y="719083"/>
            <a:ext cx="5126182" cy="2022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7912534" y="4316843"/>
            <a:ext cx="3762201" cy="1538468"/>
            <a:chOff x="15606847" y="3985685"/>
            <a:chExt cx="3762201" cy="1538468"/>
          </a:xfrm>
        </p:grpSpPr>
        <p:sp>
          <p:nvSpPr>
            <p:cNvPr id="24" name="TextBox 23"/>
            <p:cNvSpPr txBox="1"/>
            <p:nvPr/>
          </p:nvSpPr>
          <p:spPr>
            <a:xfrm>
              <a:off x="15692424" y="4108588"/>
              <a:ext cx="3591048" cy="12733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rgbClr val="8C8C8C"/>
                  </a:solidFill>
                  <a:latin typeface="+mn-lt"/>
                  <a:ea typeface="Black Han Sans"/>
                  <a:cs typeface="+mn-cs"/>
                </a:rPr>
                <a:t>*</a:t>
              </a:r>
              <a:r>
                <a:rPr lang="ko-KR" altLang="en-US">
                  <a:solidFill>
                    <a:srgbClr val="8C8C8C"/>
                  </a:solidFill>
                  <a:latin typeface="+mn-lt"/>
                  <a:ea typeface="Black Han Sans"/>
                  <a:cs typeface="+mn-cs"/>
                </a:rPr>
                <a:t>예측 상한치 </a:t>
              </a:r>
            </a:p>
            <a:p>
              <a:pPr lvl="0">
                <a:defRPr/>
              </a:pPr>
              <a:r>
                <a:rPr lang="en-US" altLang="ko-KR" sz="2000">
                  <a:latin typeface="+mn-lt"/>
                  <a:ea typeface="Black Han Sans"/>
                  <a:cs typeface="+mn-cs"/>
                </a:rPr>
                <a:t>    2020      -&gt;     2024</a:t>
              </a:r>
            </a:p>
            <a:p>
              <a:pPr lvl="0">
                <a:defRPr/>
              </a:pPr>
              <a:r>
                <a:rPr lang="en-US" altLang="ko-KR" sz="2000">
                  <a:latin typeface="+mn-lt"/>
                  <a:ea typeface="Black Han Sans"/>
                  <a:cs typeface="+mn-cs"/>
                </a:rPr>
                <a:t>(</a:t>
              </a:r>
              <a:r>
                <a:rPr lang="ko-KR" altLang="en-US" sz="2000">
                  <a:latin typeface="+mn-lt"/>
                  <a:ea typeface="Black Han Sans"/>
                  <a:cs typeface="+mn-cs"/>
                </a:rPr>
                <a:t>약 </a:t>
              </a:r>
              <a:r>
                <a:rPr lang="en-US" altLang="ko-KR" sz="2000" b="1">
                  <a:latin typeface="+mn-lt"/>
                  <a:ea typeface="Black Han Sans"/>
                  <a:cs typeface="+mn-cs"/>
                </a:rPr>
                <a:t>430</a:t>
              </a:r>
              <a:r>
                <a:rPr lang="ko-KR" altLang="en-US" sz="2000">
                  <a:latin typeface="+mn-lt"/>
                  <a:ea typeface="Black Han Sans"/>
                  <a:cs typeface="+mn-cs"/>
                </a:rPr>
                <a:t>마리</a:t>
              </a:r>
              <a:r>
                <a:rPr lang="en-US" altLang="ko-KR" sz="2000">
                  <a:latin typeface="+mn-lt"/>
                  <a:ea typeface="Black Han Sans"/>
                  <a:cs typeface="+mn-cs"/>
                </a:rPr>
                <a:t>)</a:t>
              </a:r>
              <a:r>
                <a:rPr lang="ko-KR" altLang="en-US" sz="2000">
                  <a:latin typeface="+mn-lt"/>
                  <a:ea typeface="Black Han Sans"/>
                  <a:cs typeface="+mn-cs"/>
                </a:rPr>
                <a:t> </a:t>
              </a:r>
              <a:r>
                <a:rPr lang="en-US" altLang="ko-KR" sz="2000">
                  <a:latin typeface="+mn-lt"/>
                  <a:ea typeface="Black Han Sans"/>
                  <a:cs typeface="+mn-cs"/>
                </a:rPr>
                <a:t>-&gt; (</a:t>
              </a:r>
              <a:r>
                <a:rPr lang="ko-KR" altLang="en-US" sz="2000">
                  <a:latin typeface="+mn-lt"/>
                  <a:ea typeface="Black Han Sans"/>
                  <a:cs typeface="+mn-cs"/>
                </a:rPr>
                <a:t>약 </a:t>
              </a:r>
              <a:r>
                <a:rPr lang="en-US" altLang="ko-KR" sz="2000" b="1">
                  <a:solidFill>
                    <a:srgbClr val="FF0000"/>
                  </a:solidFill>
                  <a:latin typeface="+mn-lt"/>
                  <a:ea typeface="Black Han Sans"/>
                  <a:cs typeface="+mn-cs"/>
                </a:rPr>
                <a:t>560</a:t>
              </a:r>
              <a:r>
                <a:rPr lang="en-US" altLang="ko-KR" sz="2000">
                  <a:latin typeface="+mn-lt"/>
                  <a:ea typeface="Black Han Sans"/>
                  <a:cs typeface="+mn-cs"/>
                </a:rPr>
                <a:t> </a:t>
              </a:r>
              <a:r>
                <a:rPr lang="ko-KR" altLang="en-US" sz="2000">
                  <a:latin typeface="+mn-lt"/>
                  <a:ea typeface="Black Han Sans"/>
                  <a:cs typeface="+mn-cs"/>
                </a:rPr>
                <a:t>마리</a:t>
              </a:r>
              <a:r>
                <a:rPr lang="en-US" altLang="ko-KR" sz="2000">
                  <a:latin typeface="+mn-lt"/>
                  <a:ea typeface="Black Han Sans"/>
                  <a:cs typeface="+mn-cs"/>
                </a:rPr>
                <a:t>) </a:t>
              </a:r>
            </a:p>
            <a:p>
              <a:pPr lvl="0">
                <a:defRPr/>
              </a:pPr>
              <a:r>
                <a:rPr lang="en-US" altLang="ko-KR" sz="2000">
                  <a:latin typeface="+mn-lt"/>
                  <a:ea typeface="Black Han Sans"/>
                  <a:cs typeface="+mn-cs"/>
                </a:rPr>
                <a:t>※ </a:t>
              </a:r>
              <a:r>
                <a:rPr lang="ko-KR" altLang="en-US" sz="2000">
                  <a:latin typeface="+mn-lt"/>
                  <a:ea typeface="Black Han Sans"/>
                  <a:cs typeface="+mn-cs"/>
                </a:rPr>
                <a:t>일평균 기준 약 </a:t>
              </a:r>
              <a:r>
                <a:rPr lang="en-US" altLang="ko-KR" sz="2000">
                  <a:latin typeface="+mn-lt"/>
                  <a:ea typeface="Black Han Sans"/>
                  <a:cs typeface="+mn-cs"/>
                </a:rPr>
                <a:t>1.3</a:t>
              </a:r>
              <a:r>
                <a:rPr lang="ko-KR" altLang="en-US" sz="2000">
                  <a:latin typeface="+mn-lt"/>
                  <a:ea typeface="Black Han Sans"/>
                  <a:cs typeface="+mn-cs"/>
                </a:rPr>
                <a:t>배 증가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5606847" y="3985685"/>
              <a:ext cx="3762202" cy="1538468"/>
            </a:xfrm>
            <a:prstGeom prst="rect">
              <a:avLst/>
            </a:prstGeom>
            <a:noFill/>
            <a:ln>
              <a:solidFill>
                <a:srgbClr val="8C8C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934266" y="879879"/>
            <a:ext cx="18089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rgbClr val="FFE699"/>
                </a:solidFill>
                <a:latin typeface="+mn-lt"/>
                <a:ea typeface="Black Han Sans"/>
                <a:cs typeface="+mn-cs"/>
              </a:rPr>
              <a:t>시계열 분석 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714310" y="356660"/>
            <a:ext cx="2007364" cy="523220"/>
            <a:chOff x="2798515" y="2497976"/>
            <a:chExt cx="2007364" cy="523220"/>
          </a:xfrm>
        </p:grpSpPr>
        <p:sp>
          <p:nvSpPr>
            <p:cNvPr id="33" name="TextBox 32"/>
            <p:cNvSpPr txBox="1"/>
            <p:nvPr/>
          </p:nvSpPr>
          <p:spPr>
            <a:xfrm>
              <a:off x="3018470" y="2497976"/>
              <a:ext cx="178740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800">
                  <a:solidFill>
                    <a:schemeClr val="bg1"/>
                  </a:solidFill>
                  <a:latin typeface="+mn-lt"/>
                  <a:ea typeface="Black Han Sans"/>
                  <a:cs typeface="+mn-cs"/>
                </a:rPr>
                <a:t>분석 탐색 </a:t>
              </a:r>
            </a:p>
          </p:txBody>
        </p:sp>
        <p:sp>
          <p:nvSpPr>
            <p:cNvPr id="34" name="타원 33"/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3FC38258-05D9-4167-9B21-03C4F8F20E57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803B138-7F20-437C-B8D1-DEC2C08689E6}"/>
              </a:ext>
            </a:extLst>
          </p:cNvPr>
          <p:cNvGrpSpPr/>
          <p:nvPr/>
        </p:nvGrpSpPr>
        <p:grpSpPr>
          <a:xfrm>
            <a:off x="2704262" y="2497976"/>
            <a:ext cx="7746727" cy="1862048"/>
            <a:chOff x="2401415" y="2497976"/>
            <a:chExt cx="7746727" cy="186204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9190178-73D9-4AD0-8364-DD83A5142C3A}"/>
                </a:ext>
              </a:extLst>
            </p:cNvPr>
            <p:cNvSpPr txBox="1"/>
            <p:nvPr/>
          </p:nvSpPr>
          <p:spPr>
            <a:xfrm>
              <a:off x="3018470" y="2497976"/>
              <a:ext cx="7129672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500" dirty="0">
                  <a:solidFill>
                    <a:schemeClr val="bg1"/>
                  </a:solidFill>
                  <a:ea typeface="Black Han Sans" pitchFamily="2" charset="-127"/>
                </a:rPr>
                <a:t>분석 모델링 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F0C04DD-D81D-4558-89E9-0E160712F9E2}"/>
                </a:ext>
              </a:extLst>
            </p:cNvPr>
            <p:cNvSpPr/>
            <p:nvPr/>
          </p:nvSpPr>
          <p:spPr>
            <a:xfrm>
              <a:off x="2401415" y="3227372"/>
              <a:ext cx="439914" cy="4032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8AB5CC7-39E5-44A5-AB89-F1CB31E7E7AD}"/>
              </a:ext>
            </a:extLst>
          </p:cNvPr>
          <p:cNvSpPr txBox="1"/>
          <p:nvPr/>
        </p:nvSpPr>
        <p:spPr>
          <a:xfrm>
            <a:off x="3144175" y="4213830"/>
            <a:ext cx="3342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E699"/>
                </a:solidFill>
                <a:ea typeface="Black Han Sans" pitchFamily="2" charset="-127"/>
              </a:rPr>
              <a:t>절차 </a:t>
            </a:r>
            <a:r>
              <a:rPr lang="en-US" altLang="ko-KR" sz="3600" dirty="0">
                <a:solidFill>
                  <a:srgbClr val="FFE699"/>
                </a:solidFill>
                <a:ea typeface="Black Han Sans" pitchFamily="2" charset="-127"/>
              </a:rPr>
              <a:t>/</a:t>
            </a:r>
            <a:r>
              <a:rPr lang="ko-KR" altLang="en-US" sz="3600" dirty="0">
                <a:solidFill>
                  <a:srgbClr val="FFE699"/>
                </a:solidFill>
                <a:ea typeface="Black Han Sans" pitchFamily="2" charset="-127"/>
              </a:rPr>
              <a:t>구성 </a:t>
            </a:r>
            <a:r>
              <a:rPr lang="en-US" altLang="ko-KR" sz="3600" dirty="0">
                <a:solidFill>
                  <a:srgbClr val="FFE699"/>
                </a:solidFill>
                <a:ea typeface="Black Han Sans" pitchFamily="2" charset="-127"/>
              </a:rPr>
              <a:t>/</a:t>
            </a:r>
            <a:r>
              <a:rPr lang="ko-KR" altLang="en-US" sz="3600" dirty="0">
                <a:solidFill>
                  <a:srgbClr val="FFE699"/>
                </a:solidFill>
                <a:ea typeface="Black Han Sans" pitchFamily="2" charset="-127"/>
              </a:rPr>
              <a:t>요약 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502198D-71C3-4D1F-937F-5ADB9C6158D3}"/>
              </a:ext>
            </a:extLst>
          </p:cNvPr>
          <p:cNvSpPr/>
          <p:nvPr/>
        </p:nvSpPr>
        <p:spPr>
          <a:xfrm>
            <a:off x="5850274" y="6858000"/>
            <a:ext cx="396240" cy="6628381"/>
          </a:xfrm>
          <a:prstGeom prst="round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01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38FAD33-3B2E-4402-A3C7-BB226969D111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5AF7F7-B684-40F0-8F80-1C870C8E1E19}"/>
              </a:ext>
            </a:extLst>
          </p:cNvPr>
          <p:cNvSpPr txBox="1"/>
          <p:nvPr/>
        </p:nvSpPr>
        <p:spPr>
          <a:xfrm>
            <a:off x="866145" y="11508658"/>
            <a:ext cx="484780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군집화 결과를 토대로 지역별 </a:t>
            </a:r>
            <a:endParaRPr lang="en-US" altLang="ko-KR" sz="30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보호소 설립 로드맵을 마련한다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.</a:t>
            </a:r>
            <a:endParaRPr lang="ko-KR" altLang="en-US" sz="3000" dirty="0">
              <a:solidFill>
                <a:schemeClr val="bg1"/>
              </a:solidFill>
              <a:ea typeface="Black Han Sans" pitchFamily="2" charset="-127"/>
            </a:endParaRPr>
          </a:p>
          <a:p>
            <a:endParaRPr lang="en-US" altLang="ko-KR" sz="30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7F109C-D3C7-49D6-907C-A1EE9517D9EC}"/>
              </a:ext>
            </a:extLst>
          </p:cNvPr>
          <p:cNvSpPr txBox="1"/>
          <p:nvPr/>
        </p:nvSpPr>
        <p:spPr>
          <a:xfrm>
            <a:off x="934266" y="879879"/>
            <a:ext cx="1793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E699"/>
                </a:solidFill>
                <a:ea typeface="Black Han Sans" pitchFamily="2" charset="-127"/>
              </a:rPr>
              <a:t>절차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27054F2-081F-401A-99FD-BF6F9AA8A089}"/>
              </a:ext>
            </a:extLst>
          </p:cNvPr>
          <p:cNvSpPr/>
          <p:nvPr/>
        </p:nvSpPr>
        <p:spPr>
          <a:xfrm>
            <a:off x="5850274" y="906587"/>
            <a:ext cx="396240" cy="6628381"/>
          </a:xfrm>
          <a:prstGeom prst="round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537102-0922-42E6-B377-31C606CAE59D}"/>
              </a:ext>
            </a:extLst>
          </p:cNvPr>
          <p:cNvSpPr txBox="1"/>
          <p:nvPr/>
        </p:nvSpPr>
        <p:spPr>
          <a:xfrm>
            <a:off x="767017" y="7214660"/>
            <a:ext cx="49808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보호소를 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3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가지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(A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형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, B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형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, C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형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)</a:t>
            </a:r>
          </a:p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유형으로 나누어 기준을 잡는다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632D6D-7723-46D1-80A1-93C045A714B2}"/>
              </a:ext>
            </a:extLst>
          </p:cNvPr>
          <p:cNvSpPr txBox="1"/>
          <p:nvPr/>
        </p:nvSpPr>
        <p:spPr>
          <a:xfrm>
            <a:off x="346844" y="9605151"/>
            <a:ext cx="55034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err="1">
                <a:solidFill>
                  <a:schemeClr val="bg1"/>
                </a:solidFill>
                <a:ea typeface="Black Han Sans" pitchFamily="2" charset="-127"/>
              </a:rPr>
              <a:t>시군구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 별로 예측 일 최대 마리 수를</a:t>
            </a:r>
            <a:endParaRPr lang="en-US" altLang="ko-KR" sz="30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 산출해 낸다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E38C7E-6891-44F6-9A0B-A3BBC7D30485}"/>
              </a:ext>
            </a:extLst>
          </p:cNvPr>
          <p:cNvSpPr txBox="1"/>
          <p:nvPr/>
        </p:nvSpPr>
        <p:spPr>
          <a:xfrm>
            <a:off x="6384930" y="7844868"/>
            <a:ext cx="574067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ARIMA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분석으로 예측한 </a:t>
            </a:r>
            <a:endParaRPr lang="en-US" altLang="ko-KR" sz="30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2024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년 유기동물 마리 수를 활용하여</a:t>
            </a:r>
            <a:endParaRPr lang="en-US" altLang="ko-KR" sz="30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3000" dirty="0" err="1">
                <a:solidFill>
                  <a:schemeClr val="bg1"/>
                </a:solidFill>
                <a:ea typeface="Black Han Sans" pitchFamily="2" charset="-127"/>
              </a:rPr>
              <a:t>시군구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 별로 예측 일 최대 마리 수를 </a:t>
            </a:r>
            <a:endParaRPr lang="en-US" altLang="ko-KR" sz="30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산출해 낸다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EC5E90-1213-4CED-8465-F669EAD65B50}"/>
              </a:ext>
            </a:extLst>
          </p:cNvPr>
          <p:cNvSpPr txBox="1"/>
          <p:nvPr/>
        </p:nvSpPr>
        <p:spPr>
          <a:xfrm>
            <a:off x="6476861" y="10225704"/>
            <a:ext cx="46923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예측한 유기동물 수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, </a:t>
            </a:r>
          </a:p>
          <a:p>
            <a:r>
              <a:rPr lang="ko-KR" altLang="en-US" sz="3000" dirty="0" err="1">
                <a:solidFill>
                  <a:schemeClr val="bg1"/>
                </a:solidFill>
                <a:ea typeface="Black Han Sans" pitchFamily="2" charset="-127"/>
              </a:rPr>
              <a:t>시군구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 별 위치 등을 고려하여 </a:t>
            </a:r>
            <a:endParaRPr lang="en-US" altLang="ko-KR" sz="30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군집화를 진행한다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.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ECE216D-247A-42E8-A71E-1CCDB90F6964}"/>
              </a:ext>
            </a:extLst>
          </p:cNvPr>
          <p:cNvGrpSpPr/>
          <p:nvPr/>
        </p:nvGrpSpPr>
        <p:grpSpPr>
          <a:xfrm>
            <a:off x="714310" y="356660"/>
            <a:ext cx="2116056" cy="523220"/>
            <a:chOff x="2798515" y="2497976"/>
            <a:chExt cx="2116056" cy="5232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AB417D-206E-4F27-9707-3752FF384D4B}"/>
                </a:ext>
              </a:extLst>
            </p:cNvPr>
            <p:cNvSpPr txBox="1"/>
            <p:nvPr/>
          </p:nvSpPr>
          <p:spPr>
            <a:xfrm>
              <a:off x="3018470" y="2497976"/>
              <a:ext cx="18961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>
                  <a:solidFill>
                    <a:schemeClr val="bg1"/>
                  </a:solidFill>
                  <a:ea typeface="Black Han Sans" pitchFamily="2" charset="-127"/>
                </a:rPr>
                <a:t>분석 모델링 </a:t>
              </a:r>
              <a:endParaRPr lang="ko-KR" altLang="en-US" sz="2800" dirty="0">
                <a:solidFill>
                  <a:schemeClr val="bg1"/>
                </a:solidFill>
                <a:ea typeface="Black Han Sans" pitchFamily="2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10FB917-17A3-4AAF-9479-59ACF100C737}"/>
                </a:ext>
              </a:extLst>
            </p:cNvPr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8815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413096E-9C9D-4EE4-9011-176C17CB59AF}"/>
              </a:ext>
            </a:extLst>
          </p:cNvPr>
          <p:cNvSpPr/>
          <p:nvPr/>
        </p:nvSpPr>
        <p:spPr>
          <a:xfrm>
            <a:off x="0" y="-1"/>
            <a:ext cx="12272681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77B8D7-292D-483B-9FFD-FE9F9CC89332}"/>
              </a:ext>
            </a:extLst>
          </p:cNvPr>
          <p:cNvSpPr/>
          <p:nvPr/>
        </p:nvSpPr>
        <p:spPr>
          <a:xfrm>
            <a:off x="7755037" y="-2"/>
            <a:ext cx="4529218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C11EC7-9FFE-4832-891E-D5395BE991BE}"/>
              </a:ext>
            </a:extLst>
          </p:cNvPr>
          <p:cNvSpPr txBox="1"/>
          <p:nvPr/>
        </p:nvSpPr>
        <p:spPr>
          <a:xfrm>
            <a:off x="6964914" y="3428999"/>
            <a:ext cx="41842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나눔바른고딕 옛한글" panose="020B0603020101020101" pitchFamily="50" charset="-127"/>
                <a:ea typeface="Black Han Sans" pitchFamily="2" charset="-127"/>
              </a:rPr>
              <a:t>2021.10.23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5438C55-72CD-4DCE-B354-FE9671294AB6}"/>
              </a:ext>
            </a:extLst>
          </p:cNvPr>
          <p:cNvSpPr/>
          <p:nvPr/>
        </p:nvSpPr>
        <p:spPr>
          <a:xfrm>
            <a:off x="10617132" y="553106"/>
            <a:ext cx="847235" cy="21681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C5FC9D5-DC36-4F3D-926B-995A167F694A}"/>
              </a:ext>
            </a:extLst>
          </p:cNvPr>
          <p:cNvSpPr/>
          <p:nvPr/>
        </p:nvSpPr>
        <p:spPr>
          <a:xfrm>
            <a:off x="10374489" y="5081228"/>
            <a:ext cx="485285" cy="461488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3E5A569-7929-4FD8-B225-0A61898357A1}"/>
              </a:ext>
            </a:extLst>
          </p:cNvPr>
          <p:cNvSpPr/>
          <p:nvPr/>
        </p:nvSpPr>
        <p:spPr>
          <a:xfrm>
            <a:off x="-1123523" y="0"/>
            <a:ext cx="639730" cy="6857999"/>
          </a:xfrm>
          <a:prstGeom prst="roundRect">
            <a:avLst>
              <a:gd name="adj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2134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38FAD33-3B2E-4402-A3C7-BB226969D111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7F109C-D3C7-49D6-907C-A1EE9517D9EC}"/>
              </a:ext>
            </a:extLst>
          </p:cNvPr>
          <p:cNvSpPr txBox="1"/>
          <p:nvPr/>
        </p:nvSpPr>
        <p:spPr>
          <a:xfrm>
            <a:off x="934266" y="879879"/>
            <a:ext cx="1793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E699"/>
                </a:solidFill>
                <a:ea typeface="Black Han Sans" pitchFamily="2" charset="-127"/>
              </a:rPr>
              <a:t>절차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27054F2-081F-401A-99FD-BF6F9AA8A089}"/>
              </a:ext>
            </a:extLst>
          </p:cNvPr>
          <p:cNvSpPr/>
          <p:nvPr/>
        </p:nvSpPr>
        <p:spPr>
          <a:xfrm>
            <a:off x="5850274" y="906587"/>
            <a:ext cx="396240" cy="6628381"/>
          </a:xfrm>
          <a:prstGeom prst="round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C1BA87-CC4B-4D5B-BD64-BC055A6A8458}"/>
              </a:ext>
            </a:extLst>
          </p:cNvPr>
          <p:cNvSpPr txBox="1"/>
          <p:nvPr/>
        </p:nvSpPr>
        <p:spPr>
          <a:xfrm>
            <a:off x="6384930" y="7866558"/>
            <a:ext cx="574067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ARIMA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분석으로 예측한 </a:t>
            </a:r>
            <a:endParaRPr lang="en-US" altLang="ko-KR" sz="30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2024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년 유기동물 마리 수를 활용하여</a:t>
            </a:r>
            <a:endParaRPr lang="en-US" altLang="ko-KR" sz="30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3000" dirty="0" err="1">
                <a:solidFill>
                  <a:schemeClr val="bg1"/>
                </a:solidFill>
                <a:ea typeface="Black Han Sans" pitchFamily="2" charset="-127"/>
              </a:rPr>
              <a:t>시군구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 별로 예측 일 최대 마리 수를 </a:t>
            </a:r>
            <a:endParaRPr lang="en-US" altLang="ko-KR" sz="30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산출해 낸다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528467-3245-4942-AFD0-8EB1B3B0BD23}"/>
              </a:ext>
            </a:extLst>
          </p:cNvPr>
          <p:cNvSpPr txBox="1"/>
          <p:nvPr/>
        </p:nvSpPr>
        <p:spPr>
          <a:xfrm>
            <a:off x="6384930" y="11171261"/>
            <a:ext cx="484780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군집화 결과를 토대로 지역별 </a:t>
            </a:r>
            <a:endParaRPr lang="en-US" altLang="ko-KR" sz="30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보호소 설립 로드맵을 마련한다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.</a:t>
            </a:r>
            <a:endParaRPr lang="ko-KR" altLang="en-US" sz="3000" dirty="0">
              <a:solidFill>
                <a:schemeClr val="bg1"/>
              </a:solidFill>
              <a:ea typeface="Black Han Sans" pitchFamily="2" charset="-127"/>
            </a:endParaRPr>
          </a:p>
          <a:p>
            <a:endParaRPr lang="en-US" altLang="ko-KR" sz="30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3B05A9-DC27-4D71-BE40-5FDA33095D8B}"/>
              </a:ext>
            </a:extLst>
          </p:cNvPr>
          <p:cNvSpPr txBox="1"/>
          <p:nvPr/>
        </p:nvSpPr>
        <p:spPr>
          <a:xfrm>
            <a:off x="1157964" y="9390391"/>
            <a:ext cx="46923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예측한 유기동물 수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, </a:t>
            </a:r>
          </a:p>
          <a:p>
            <a:r>
              <a:rPr lang="ko-KR" altLang="en-US" sz="3000" dirty="0" err="1">
                <a:solidFill>
                  <a:schemeClr val="bg1"/>
                </a:solidFill>
                <a:ea typeface="Black Han Sans" pitchFamily="2" charset="-127"/>
              </a:rPr>
              <a:t>시군구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 별 위치 등을 고려하여 </a:t>
            </a:r>
            <a:endParaRPr lang="en-US" altLang="ko-KR" sz="30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군집화를 진행한다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2C9FF2-C3F5-4D3E-9631-D36E74ACFA28}"/>
              </a:ext>
            </a:extLst>
          </p:cNvPr>
          <p:cNvSpPr txBox="1"/>
          <p:nvPr/>
        </p:nvSpPr>
        <p:spPr>
          <a:xfrm>
            <a:off x="767017" y="1745662"/>
            <a:ext cx="49808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보호소를 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3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가지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(A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형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, B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형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, C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형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)</a:t>
            </a:r>
          </a:p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유형으로 나누어 기준을 잡는다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.</a:t>
            </a:r>
          </a:p>
        </p:txBody>
      </p:sp>
      <p:pic>
        <p:nvPicPr>
          <p:cNvPr id="26" name="그래픽 25" descr="배지 1 윤곽선">
            <a:extLst>
              <a:ext uri="{FF2B5EF4-FFF2-40B4-BE49-F238E27FC236}">
                <a16:creationId xmlns:a16="http://schemas.microsoft.com/office/drawing/2014/main" id="{7FB8777A-CC1E-470C-9E5C-B500F4FFD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850" y="1345781"/>
            <a:ext cx="457199" cy="457199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EA47F4B7-2FF8-46A9-B4CB-4A2764A07DF7}"/>
              </a:ext>
            </a:extLst>
          </p:cNvPr>
          <p:cNvGrpSpPr/>
          <p:nvPr/>
        </p:nvGrpSpPr>
        <p:grpSpPr>
          <a:xfrm>
            <a:off x="714310" y="356660"/>
            <a:ext cx="2116056" cy="523220"/>
            <a:chOff x="2798515" y="2497976"/>
            <a:chExt cx="2116056" cy="52322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D12427E-EF75-4575-B243-B646908CCCFC}"/>
                </a:ext>
              </a:extLst>
            </p:cNvPr>
            <p:cNvSpPr txBox="1"/>
            <p:nvPr/>
          </p:nvSpPr>
          <p:spPr>
            <a:xfrm>
              <a:off x="3018470" y="2497976"/>
              <a:ext cx="18961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>
                  <a:solidFill>
                    <a:schemeClr val="bg1"/>
                  </a:solidFill>
                  <a:ea typeface="Black Han Sans" pitchFamily="2" charset="-127"/>
                </a:rPr>
                <a:t>분석 모델링 </a:t>
              </a:r>
              <a:endParaRPr lang="ko-KR" altLang="en-US" sz="2800" dirty="0">
                <a:solidFill>
                  <a:schemeClr val="bg1"/>
                </a:solidFill>
                <a:ea typeface="Black Han Sans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1184737-9C66-4746-977D-3199F4E7C3AC}"/>
                </a:ext>
              </a:extLst>
            </p:cNvPr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7331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38FAD33-3B2E-4402-A3C7-BB226969D111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7F109C-D3C7-49D6-907C-A1EE9517D9EC}"/>
              </a:ext>
            </a:extLst>
          </p:cNvPr>
          <p:cNvSpPr txBox="1"/>
          <p:nvPr/>
        </p:nvSpPr>
        <p:spPr>
          <a:xfrm>
            <a:off x="934266" y="879879"/>
            <a:ext cx="1793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E699"/>
                </a:solidFill>
                <a:ea typeface="Black Han Sans" pitchFamily="2" charset="-127"/>
              </a:rPr>
              <a:t>절차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27054F2-081F-401A-99FD-BF6F9AA8A089}"/>
              </a:ext>
            </a:extLst>
          </p:cNvPr>
          <p:cNvSpPr/>
          <p:nvPr/>
        </p:nvSpPr>
        <p:spPr>
          <a:xfrm>
            <a:off x="5850274" y="906587"/>
            <a:ext cx="396240" cy="6628381"/>
          </a:xfrm>
          <a:prstGeom prst="round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537102-0922-42E6-B377-31C606CAE59D}"/>
              </a:ext>
            </a:extLst>
          </p:cNvPr>
          <p:cNvSpPr txBox="1"/>
          <p:nvPr/>
        </p:nvSpPr>
        <p:spPr>
          <a:xfrm>
            <a:off x="767017" y="1745662"/>
            <a:ext cx="49808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보호소를 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3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가지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(A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형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, B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형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, C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형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)</a:t>
            </a:r>
          </a:p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유형으로 나누어 기준을 잡는다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E38C7E-6891-44F6-9A0B-A3BBC7D30485}"/>
              </a:ext>
            </a:extLst>
          </p:cNvPr>
          <p:cNvSpPr txBox="1"/>
          <p:nvPr/>
        </p:nvSpPr>
        <p:spPr>
          <a:xfrm>
            <a:off x="6384930" y="2281785"/>
            <a:ext cx="574067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ARIMA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분석으로 예측한 </a:t>
            </a:r>
            <a:endParaRPr lang="en-US" altLang="ko-KR" sz="30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2024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년 유기동물 마리 수를 활용하여</a:t>
            </a:r>
            <a:endParaRPr lang="en-US" altLang="ko-KR" sz="30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3000" dirty="0" err="1">
                <a:solidFill>
                  <a:schemeClr val="bg1"/>
                </a:solidFill>
                <a:ea typeface="Black Han Sans" pitchFamily="2" charset="-127"/>
              </a:rPr>
              <a:t>시군구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 별로 예측 일 최대 마리 수를 </a:t>
            </a:r>
            <a:endParaRPr lang="en-US" altLang="ko-KR" sz="30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산출해 낸다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EC4FCA-D44A-4E09-8214-4D889701649B}"/>
              </a:ext>
            </a:extLst>
          </p:cNvPr>
          <p:cNvSpPr txBox="1"/>
          <p:nvPr/>
        </p:nvSpPr>
        <p:spPr>
          <a:xfrm>
            <a:off x="6384930" y="10831330"/>
            <a:ext cx="484780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군집화 결과를 토대로 지역별 </a:t>
            </a:r>
            <a:endParaRPr lang="en-US" altLang="ko-KR" sz="30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보호소 설립 로드맵을 마련한다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.</a:t>
            </a:r>
            <a:endParaRPr lang="ko-KR" altLang="en-US" sz="3000" dirty="0">
              <a:solidFill>
                <a:schemeClr val="bg1"/>
              </a:solidFill>
              <a:ea typeface="Black Han Sans" pitchFamily="2" charset="-127"/>
            </a:endParaRPr>
          </a:p>
          <a:p>
            <a:endParaRPr lang="en-US" altLang="ko-KR" sz="30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FB1AC2-AE93-4385-B822-FEFC1E186007}"/>
              </a:ext>
            </a:extLst>
          </p:cNvPr>
          <p:cNvSpPr txBox="1"/>
          <p:nvPr/>
        </p:nvSpPr>
        <p:spPr>
          <a:xfrm>
            <a:off x="1157964" y="9050460"/>
            <a:ext cx="46923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예측한 유기동물 수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, </a:t>
            </a:r>
          </a:p>
          <a:p>
            <a:r>
              <a:rPr lang="ko-KR" altLang="en-US" sz="3000" dirty="0" err="1">
                <a:solidFill>
                  <a:schemeClr val="bg1"/>
                </a:solidFill>
                <a:ea typeface="Black Han Sans" pitchFamily="2" charset="-127"/>
              </a:rPr>
              <a:t>시군구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 별 위치 등을 고려하여 </a:t>
            </a:r>
            <a:endParaRPr lang="en-US" altLang="ko-KR" sz="30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군집화를 진행한다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.</a:t>
            </a:r>
          </a:p>
        </p:txBody>
      </p:sp>
      <p:pic>
        <p:nvPicPr>
          <p:cNvPr id="5" name="그래픽 4" descr="배지 1 윤곽선">
            <a:extLst>
              <a:ext uri="{FF2B5EF4-FFF2-40B4-BE49-F238E27FC236}">
                <a16:creationId xmlns:a16="http://schemas.microsoft.com/office/drawing/2014/main" id="{7AB592E3-6421-40F4-A721-8E1B34373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850" y="1345781"/>
            <a:ext cx="457199" cy="457199"/>
          </a:xfrm>
          <a:prstGeom prst="rect">
            <a:avLst/>
          </a:prstGeom>
        </p:spPr>
      </p:pic>
      <p:pic>
        <p:nvPicPr>
          <p:cNvPr id="7" name="그래픽 6" descr="배지 윤곽선">
            <a:extLst>
              <a:ext uri="{FF2B5EF4-FFF2-40B4-BE49-F238E27FC236}">
                <a16:creationId xmlns:a16="http://schemas.microsoft.com/office/drawing/2014/main" id="{6023DD0A-E6E2-452E-916B-52E330C3B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84930" y="1836972"/>
            <a:ext cx="457199" cy="457199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FA3E9793-B447-43F8-9FC5-22FC9840E902}"/>
              </a:ext>
            </a:extLst>
          </p:cNvPr>
          <p:cNvGrpSpPr/>
          <p:nvPr/>
        </p:nvGrpSpPr>
        <p:grpSpPr>
          <a:xfrm>
            <a:off x="714310" y="356660"/>
            <a:ext cx="2116056" cy="523220"/>
            <a:chOff x="2798515" y="2497976"/>
            <a:chExt cx="2116056" cy="52322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84F7A64-2CB9-4F73-9224-4ED2642E7209}"/>
                </a:ext>
              </a:extLst>
            </p:cNvPr>
            <p:cNvSpPr txBox="1"/>
            <p:nvPr/>
          </p:nvSpPr>
          <p:spPr>
            <a:xfrm>
              <a:off x="3018470" y="2497976"/>
              <a:ext cx="18961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>
                  <a:solidFill>
                    <a:schemeClr val="bg1"/>
                  </a:solidFill>
                  <a:ea typeface="Black Han Sans" pitchFamily="2" charset="-127"/>
                </a:rPr>
                <a:t>분석 모델링 </a:t>
              </a:r>
              <a:endParaRPr lang="ko-KR" altLang="en-US" sz="2800" dirty="0">
                <a:solidFill>
                  <a:schemeClr val="bg1"/>
                </a:solidFill>
                <a:ea typeface="Black Han Sans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98CA6096-69EE-4B38-B25A-DED847837CA9}"/>
                </a:ext>
              </a:extLst>
            </p:cNvPr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7385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38FAD33-3B2E-4402-A3C7-BB226969D111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7F109C-D3C7-49D6-907C-A1EE9517D9EC}"/>
              </a:ext>
            </a:extLst>
          </p:cNvPr>
          <p:cNvSpPr txBox="1"/>
          <p:nvPr/>
        </p:nvSpPr>
        <p:spPr>
          <a:xfrm>
            <a:off x="934266" y="879879"/>
            <a:ext cx="1793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E699"/>
                </a:solidFill>
                <a:ea typeface="Black Han Sans" pitchFamily="2" charset="-127"/>
              </a:rPr>
              <a:t>절차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27054F2-081F-401A-99FD-BF6F9AA8A089}"/>
              </a:ext>
            </a:extLst>
          </p:cNvPr>
          <p:cNvSpPr/>
          <p:nvPr/>
        </p:nvSpPr>
        <p:spPr>
          <a:xfrm>
            <a:off x="5850274" y="906587"/>
            <a:ext cx="396240" cy="6628381"/>
          </a:xfrm>
          <a:prstGeom prst="round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E09A6-98BE-4A7D-93E8-6310841DB3D8}"/>
              </a:ext>
            </a:extLst>
          </p:cNvPr>
          <p:cNvSpPr txBox="1"/>
          <p:nvPr/>
        </p:nvSpPr>
        <p:spPr>
          <a:xfrm>
            <a:off x="6384930" y="9266055"/>
            <a:ext cx="484780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군집화 결과를 토대로 지역별 </a:t>
            </a:r>
            <a:endParaRPr lang="en-US" altLang="ko-KR" sz="30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보호소 설립 로드맵을 마련한다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.</a:t>
            </a:r>
            <a:endParaRPr lang="ko-KR" altLang="en-US" sz="3000" dirty="0">
              <a:solidFill>
                <a:schemeClr val="bg1"/>
              </a:solidFill>
              <a:ea typeface="Black Han Sans" pitchFamily="2" charset="-127"/>
            </a:endParaRPr>
          </a:p>
          <a:p>
            <a:endParaRPr lang="en-US" altLang="ko-KR" sz="30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A31D22-14A5-4858-9782-D89489B0BBE6}"/>
              </a:ext>
            </a:extLst>
          </p:cNvPr>
          <p:cNvSpPr txBox="1"/>
          <p:nvPr/>
        </p:nvSpPr>
        <p:spPr>
          <a:xfrm>
            <a:off x="1157964" y="4220777"/>
            <a:ext cx="46923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예측한 유기동물 수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, </a:t>
            </a:r>
          </a:p>
          <a:p>
            <a:r>
              <a:rPr lang="ko-KR" altLang="en-US" sz="3000" dirty="0" err="1">
                <a:solidFill>
                  <a:schemeClr val="bg1"/>
                </a:solidFill>
                <a:ea typeface="Black Han Sans" pitchFamily="2" charset="-127"/>
              </a:rPr>
              <a:t>시군구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 별 위치 등을 고려하여 </a:t>
            </a:r>
            <a:endParaRPr lang="en-US" altLang="ko-KR" sz="30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군집화를 진행한다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.</a:t>
            </a:r>
          </a:p>
        </p:txBody>
      </p:sp>
      <p:pic>
        <p:nvPicPr>
          <p:cNvPr id="26" name="그래픽 25" descr="배지 3 윤곽선">
            <a:extLst>
              <a:ext uri="{FF2B5EF4-FFF2-40B4-BE49-F238E27FC236}">
                <a16:creationId xmlns:a16="http://schemas.microsoft.com/office/drawing/2014/main" id="{846E8F80-FC92-4FDC-89EC-3F673AC14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7402" y="3813229"/>
            <a:ext cx="457199" cy="45719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1957FEA-296D-45F5-A7B6-BE6008DAC60D}"/>
              </a:ext>
            </a:extLst>
          </p:cNvPr>
          <p:cNvSpPr txBox="1"/>
          <p:nvPr/>
        </p:nvSpPr>
        <p:spPr>
          <a:xfrm>
            <a:off x="767017" y="1745662"/>
            <a:ext cx="49808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보호소를 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3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가지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(A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형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, B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형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, C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형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)</a:t>
            </a:r>
          </a:p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유형으로 나누어 기준을 잡는다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5D2ED06-ABF3-489E-9580-4B032FA5F971}"/>
              </a:ext>
            </a:extLst>
          </p:cNvPr>
          <p:cNvSpPr txBox="1"/>
          <p:nvPr/>
        </p:nvSpPr>
        <p:spPr>
          <a:xfrm>
            <a:off x="6384930" y="2281785"/>
            <a:ext cx="574067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ARIMA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분석으로 예측한 </a:t>
            </a:r>
            <a:endParaRPr lang="en-US" altLang="ko-KR" sz="30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2024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년 유기동물 마리 수를 활용하여</a:t>
            </a:r>
            <a:endParaRPr lang="en-US" altLang="ko-KR" sz="30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3000" dirty="0" err="1">
                <a:solidFill>
                  <a:schemeClr val="bg1"/>
                </a:solidFill>
                <a:ea typeface="Black Han Sans" pitchFamily="2" charset="-127"/>
              </a:rPr>
              <a:t>시군구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 별로 예측 일 최대 마리 수를 </a:t>
            </a:r>
            <a:endParaRPr lang="en-US" altLang="ko-KR" sz="30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산출해 낸다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.</a:t>
            </a:r>
          </a:p>
        </p:txBody>
      </p:sp>
      <p:pic>
        <p:nvPicPr>
          <p:cNvPr id="33" name="그래픽 32" descr="배지 1 윤곽선">
            <a:extLst>
              <a:ext uri="{FF2B5EF4-FFF2-40B4-BE49-F238E27FC236}">
                <a16:creationId xmlns:a16="http://schemas.microsoft.com/office/drawing/2014/main" id="{B7BD8318-20CF-4091-B6C6-343ED9827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850" y="1345781"/>
            <a:ext cx="457199" cy="457199"/>
          </a:xfrm>
          <a:prstGeom prst="rect">
            <a:avLst/>
          </a:prstGeom>
        </p:spPr>
      </p:pic>
      <p:pic>
        <p:nvPicPr>
          <p:cNvPr id="34" name="그래픽 33" descr="배지 윤곽선">
            <a:extLst>
              <a:ext uri="{FF2B5EF4-FFF2-40B4-BE49-F238E27FC236}">
                <a16:creationId xmlns:a16="http://schemas.microsoft.com/office/drawing/2014/main" id="{84040F66-CF43-4E14-B943-44F1FCD8E7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84930" y="1836972"/>
            <a:ext cx="457199" cy="457199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F1471048-A508-47D1-B4D2-CF8AE04AD25C}"/>
              </a:ext>
            </a:extLst>
          </p:cNvPr>
          <p:cNvGrpSpPr/>
          <p:nvPr/>
        </p:nvGrpSpPr>
        <p:grpSpPr>
          <a:xfrm>
            <a:off x="714310" y="356660"/>
            <a:ext cx="2116056" cy="523220"/>
            <a:chOff x="2798515" y="2497976"/>
            <a:chExt cx="2116056" cy="52322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695BE63-7C8E-47DD-94F3-6CA6721B83A2}"/>
                </a:ext>
              </a:extLst>
            </p:cNvPr>
            <p:cNvSpPr txBox="1"/>
            <p:nvPr/>
          </p:nvSpPr>
          <p:spPr>
            <a:xfrm>
              <a:off x="3018470" y="2497976"/>
              <a:ext cx="18961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>
                  <a:solidFill>
                    <a:schemeClr val="bg1"/>
                  </a:solidFill>
                  <a:ea typeface="Black Han Sans" pitchFamily="2" charset="-127"/>
                </a:rPr>
                <a:t>분석 모델링 </a:t>
              </a:r>
              <a:endParaRPr lang="ko-KR" altLang="en-US" sz="2800" dirty="0">
                <a:solidFill>
                  <a:schemeClr val="bg1"/>
                </a:solidFill>
                <a:ea typeface="Black Han Sans" pitchFamily="2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21A1E42B-94DD-43BF-A736-2321EBD68060}"/>
                </a:ext>
              </a:extLst>
            </p:cNvPr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2313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38FAD33-3B2E-4402-A3C7-BB226969D111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7F109C-D3C7-49D6-907C-A1EE9517D9EC}"/>
              </a:ext>
            </a:extLst>
          </p:cNvPr>
          <p:cNvSpPr txBox="1"/>
          <p:nvPr/>
        </p:nvSpPr>
        <p:spPr>
          <a:xfrm>
            <a:off x="934266" y="879879"/>
            <a:ext cx="1793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E699"/>
                </a:solidFill>
                <a:ea typeface="Black Han Sans" pitchFamily="2" charset="-127"/>
              </a:rPr>
              <a:t>절차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27054F2-081F-401A-99FD-BF6F9AA8A089}"/>
              </a:ext>
            </a:extLst>
          </p:cNvPr>
          <p:cNvSpPr/>
          <p:nvPr/>
        </p:nvSpPr>
        <p:spPr>
          <a:xfrm>
            <a:off x="5850274" y="906587"/>
            <a:ext cx="396240" cy="6628381"/>
          </a:xfrm>
          <a:prstGeom prst="round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4DE59E-A48F-46BA-B69A-6DC51501F74B}"/>
              </a:ext>
            </a:extLst>
          </p:cNvPr>
          <p:cNvSpPr txBox="1"/>
          <p:nvPr/>
        </p:nvSpPr>
        <p:spPr>
          <a:xfrm>
            <a:off x="6384930" y="5698105"/>
            <a:ext cx="484780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군집화 결과를 토대로 지역별 </a:t>
            </a:r>
            <a:endParaRPr lang="en-US" altLang="ko-KR" sz="30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보호소 설립 로드맵을 마련한다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.</a:t>
            </a:r>
            <a:endParaRPr lang="ko-KR" altLang="en-US" sz="3000" dirty="0">
              <a:solidFill>
                <a:schemeClr val="bg1"/>
              </a:solidFill>
              <a:ea typeface="Black Han Sans" pitchFamily="2" charset="-127"/>
            </a:endParaRPr>
          </a:p>
          <a:p>
            <a:endParaRPr lang="en-US" altLang="ko-KR" sz="30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72DAA5-8308-444D-BE13-9B4186BEFD52}"/>
              </a:ext>
            </a:extLst>
          </p:cNvPr>
          <p:cNvSpPr txBox="1"/>
          <p:nvPr/>
        </p:nvSpPr>
        <p:spPr>
          <a:xfrm>
            <a:off x="1157964" y="4220777"/>
            <a:ext cx="46923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예측한 유기동물 수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, </a:t>
            </a:r>
          </a:p>
          <a:p>
            <a:r>
              <a:rPr lang="ko-KR" altLang="en-US" sz="3000" dirty="0" err="1">
                <a:solidFill>
                  <a:schemeClr val="bg1"/>
                </a:solidFill>
                <a:ea typeface="Black Han Sans" pitchFamily="2" charset="-127"/>
              </a:rPr>
              <a:t>시군구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 별 위치 등을 고려하여 </a:t>
            </a:r>
            <a:endParaRPr lang="en-US" altLang="ko-KR" sz="30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군집화를 진행한다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.</a:t>
            </a:r>
          </a:p>
        </p:txBody>
      </p:sp>
      <p:pic>
        <p:nvPicPr>
          <p:cNvPr id="32" name="그래픽 31" descr="배지 3 윤곽선">
            <a:extLst>
              <a:ext uri="{FF2B5EF4-FFF2-40B4-BE49-F238E27FC236}">
                <a16:creationId xmlns:a16="http://schemas.microsoft.com/office/drawing/2014/main" id="{021EBE44-9A44-491C-8643-248BB60564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7402" y="3813229"/>
            <a:ext cx="457199" cy="45719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E8E260-FAA9-4555-AF04-EA45A7AB68B6}"/>
              </a:ext>
            </a:extLst>
          </p:cNvPr>
          <p:cNvSpPr txBox="1"/>
          <p:nvPr/>
        </p:nvSpPr>
        <p:spPr>
          <a:xfrm>
            <a:off x="767017" y="1745662"/>
            <a:ext cx="49808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보호소를 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3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가지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(A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형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, B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형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, C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형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)</a:t>
            </a:r>
          </a:p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유형으로 나누어 기준을 잡는다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111DA6-043D-40DF-A686-6B14D3A9BD31}"/>
              </a:ext>
            </a:extLst>
          </p:cNvPr>
          <p:cNvSpPr txBox="1"/>
          <p:nvPr/>
        </p:nvSpPr>
        <p:spPr>
          <a:xfrm>
            <a:off x="6384930" y="2281785"/>
            <a:ext cx="574067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ARIMA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분석으로 예측한 </a:t>
            </a:r>
            <a:endParaRPr lang="en-US" altLang="ko-KR" sz="30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2024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년 유기동물 마리 수를 활용하여</a:t>
            </a:r>
            <a:endParaRPr lang="en-US" altLang="ko-KR" sz="30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3000" dirty="0" err="1">
                <a:solidFill>
                  <a:schemeClr val="bg1"/>
                </a:solidFill>
                <a:ea typeface="Black Han Sans" pitchFamily="2" charset="-127"/>
              </a:rPr>
              <a:t>시군구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 별로 예측 일 최대 마리 수를 </a:t>
            </a:r>
            <a:endParaRPr lang="en-US" altLang="ko-KR" sz="30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산출해 낸다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.</a:t>
            </a:r>
          </a:p>
        </p:txBody>
      </p:sp>
      <p:pic>
        <p:nvPicPr>
          <p:cNvPr id="35" name="그래픽 34" descr="배지 1 윤곽선">
            <a:extLst>
              <a:ext uri="{FF2B5EF4-FFF2-40B4-BE49-F238E27FC236}">
                <a16:creationId xmlns:a16="http://schemas.microsoft.com/office/drawing/2014/main" id="{3C34FFB9-C7E6-42CB-A9A3-0B0DCA33E8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850" y="1345781"/>
            <a:ext cx="457199" cy="457199"/>
          </a:xfrm>
          <a:prstGeom prst="rect">
            <a:avLst/>
          </a:prstGeom>
        </p:spPr>
      </p:pic>
      <p:pic>
        <p:nvPicPr>
          <p:cNvPr id="36" name="그래픽 35" descr="배지 윤곽선">
            <a:extLst>
              <a:ext uri="{FF2B5EF4-FFF2-40B4-BE49-F238E27FC236}">
                <a16:creationId xmlns:a16="http://schemas.microsoft.com/office/drawing/2014/main" id="{6BBB4D8D-5878-434B-8A16-2FDF25E9CB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84930" y="1836972"/>
            <a:ext cx="457199" cy="457199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A00A7E7F-9FBE-4CEE-9BAF-F4C02F742CD3}"/>
              </a:ext>
            </a:extLst>
          </p:cNvPr>
          <p:cNvGrpSpPr/>
          <p:nvPr/>
        </p:nvGrpSpPr>
        <p:grpSpPr>
          <a:xfrm>
            <a:off x="714310" y="356660"/>
            <a:ext cx="2116056" cy="523220"/>
            <a:chOff x="2798515" y="2497976"/>
            <a:chExt cx="2116056" cy="52322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3517D7E-EE56-4936-A930-9DE45335AD22}"/>
                </a:ext>
              </a:extLst>
            </p:cNvPr>
            <p:cNvSpPr txBox="1"/>
            <p:nvPr/>
          </p:nvSpPr>
          <p:spPr>
            <a:xfrm>
              <a:off x="3018470" y="2497976"/>
              <a:ext cx="18961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>
                  <a:solidFill>
                    <a:schemeClr val="bg1"/>
                  </a:solidFill>
                  <a:ea typeface="Black Han Sans" pitchFamily="2" charset="-127"/>
                </a:rPr>
                <a:t>분석 모델링 </a:t>
              </a:r>
              <a:endParaRPr lang="ko-KR" altLang="en-US" sz="2800" dirty="0">
                <a:solidFill>
                  <a:schemeClr val="bg1"/>
                </a:solidFill>
                <a:ea typeface="Black Han Sans" pitchFamily="2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5B6D0E83-99DD-41C0-A269-7A95FE4E8443}"/>
                </a:ext>
              </a:extLst>
            </p:cNvPr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래픽 4" descr="불 켜기 윤곽선">
            <a:extLst>
              <a:ext uri="{FF2B5EF4-FFF2-40B4-BE49-F238E27FC236}">
                <a16:creationId xmlns:a16="http://schemas.microsoft.com/office/drawing/2014/main" id="{EA1BCA1F-601C-4386-A281-978D574FA8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7160" y="52807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04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38FAD33-3B2E-4402-A3C7-BB226969D111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7F109C-D3C7-49D6-907C-A1EE9517D9EC}"/>
              </a:ext>
            </a:extLst>
          </p:cNvPr>
          <p:cNvSpPr txBox="1"/>
          <p:nvPr/>
        </p:nvSpPr>
        <p:spPr>
          <a:xfrm>
            <a:off x="934266" y="879879"/>
            <a:ext cx="1793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E699"/>
                </a:solidFill>
                <a:ea typeface="Black Han Sans" pitchFamily="2" charset="-127"/>
              </a:rPr>
              <a:t>구성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27054F2-081F-401A-99FD-BF6F9AA8A089}"/>
              </a:ext>
            </a:extLst>
          </p:cNvPr>
          <p:cNvSpPr/>
          <p:nvPr/>
        </p:nvSpPr>
        <p:spPr>
          <a:xfrm>
            <a:off x="5850274" y="6858000"/>
            <a:ext cx="396240" cy="6628381"/>
          </a:xfrm>
          <a:prstGeom prst="round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5" name="표 6">
            <a:extLst>
              <a:ext uri="{FF2B5EF4-FFF2-40B4-BE49-F238E27FC236}">
                <a16:creationId xmlns:a16="http://schemas.microsoft.com/office/drawing/2014/main" id="{3890D5D5-8D32-433E-8819-8ED922FF6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188202"/>
              </p:ext>
            </p:extLst>
          </p:nvPr>
        </p:nvGraphicFramePr>
        <p:xfrm>
          <a:off x="2029380" y="7184488"/>
          <a:ext cx="8133237" cy="34207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237">
                  <a:extLst>
                    <a:ext uri="{9D8B030D-6E8A-4147-A177-3AD203B41FA5}">
                      <a16:colId xmlns:a16="http://schemas.microsoft.com/office/drawing/2014/main" val="369671419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437601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1070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65557221"/>
                    </a:ext>
                  </a:extLst>
                </a:gridCol>
              </a:tblGrid>
              <a:tr h="5701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보호소 형태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A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B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C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044603"/>
                  </a:ext>
                </a:extLst>
              </a:tr>
              <a:tr h="5701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일 최대 마리 수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450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300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150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4046168"/>
                  </a:ext>
                </a:extLst>
              </a:tr>
              <a:tr h="5701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규모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1000~1500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</a:rPr>
                        <a:t>㎡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400~500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</a:rPr>
                        <a:t>㎡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200~400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</a:rPr>
                        <a:t>㎡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791081"/>
                  </a:ext>
                </a:extLst>
              </a:tr>
              <a:tr h="5701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수의사 수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30072"/>
                  </a:ext>
                </a:extLst>
              </a:tr>
              <a:tr h="5701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총 인력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15~20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8~12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5~7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854536"/>
                  </a:ext>
                </a:extLst>
              </a:tr>
              <a:tr h="5701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예시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대전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제주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울산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강릉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2845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3EBC893-1B2B-4570-82F9-D6F85020C54A}"/>
              </a:ext>
            </a:extLst>
          </p:cNvPr>
          <p:cNvSpPr txBox="1"/>
          <p:nvPr/>
        </p:nvSpPr>
        <p:spPr>
          <a:xfrm>
            <a:off x="3662226" y="1126100"/>
            <a:ext cx="52549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FFE699"/>
                </a:solidFill>
                <a:ea typeface="Black Han Sans" pitchFamily="2" charset="-127"/>
              </a:rPr>
              <a:t>3</a:t>
            </a:r>
            <a:r>
              <a:rPr lang="ko-KR" altLang="en-US" sz="3000" dirty="0">
                <a:solidFill>
                  <a:srgbClr val="FFE699"/>
                </a:solidFill>
                <a:ea typeface="Black Han Sans" pitchFamily="2" charset="-127"/>
              </a:rPr>
              <a:t>가지</a:t>
            </a:r>
            <a:r>
              <a:rPr lang="en-US" altLang="ko-KR" sz="3000" dirty="0">
                <a:solidFill>
                  <a:srgbClr val="FFE699"/>
                </a:solidFill>
                <a:ea typeface="Black Han Sans" pitchFamily="2" charset="-127"/>
              </a:rPr>
              <a:t>(A</a:t>
            </a:r>
            <a:r>
              <a:rPr lang="ko-KR" altLang="en-US" sz="3000" dirty="0">
                <a:solidFill>
                  <a:srgbClr val="FFE699"/>
                </a:solidFill>
                <a:ea typeface="Black Han Sans" pitchFamily="2" charset="-127"/>
              </a:rPr>
              <a:t>형</a:t>
            </a:r>
            <a:r>
              <a:rPr lang="en-US" altLang="ko-KR" sz="3000" dirty="0">
                <a:solidFill>
                  <a:srgbClr val="FFE699"/>
                </a:solidFill>
                <a:ea typeface="Black Han Sans" pitchFamily="2" charset="-127"/>
              </a:rPr>
              <a:t>, B</a:t>
            </a:r>
            <a:r>
              <a:rPr lang="ko-KR" altLang="en-US" sz="3000" dirty="0">
                <a:solidFill>
                  <a:srgbClr val="FFE699"/>
                </a:solidFill>
                <a:ea typeface="Black Han Sans" pitchFamily="2" charset="-127"/>
              </a:rPr>
              <a:t>형</a:t>
            </a:r>
            <a:r>
              <a:rPr lang="en-US" altLang="ko-KR" sz="3000" dirty="0">
                <a:solidFill>
                  <a:srgbClr val="FFE699"/>
                </a:solidFill>
                <a:ea typeface="Black Han Sans" pitchFamily="2" charset="-127"/>
              </a:rPr>
              <a:t>, C</a:t>
            </a:r>
            <a:r>
              <a:rPr lang="ko-KR" altLang="en-US" sz="3000" dirty="0">
                <a:solidFill>
                  <a:srgbClr val="FFE699"/>
                </a:solidFill>
                <a:ea typeface="Black Han Sans" pitchFamily="2" charset="-127"/>
              </a:rPr>
              <a:t>형</a:t>
            </a:r>
            <a:r>
              <a:rPr lang="en-US" altLang="ko-KR" sz="3000" dirty="0">
                <a:solidFill>
                  <a:srgbClr val="FFE699"/>
                </a:solidFill>
                <a:ea typeface="Black Han Sans" pitchFamily="2" charset="-127"/>
              </a:rPr>
              <a:t>) </a:t>
            </a:r>
            <a:r>
              <a:rPr lang="ko-KR" altLang="en-US" sz="3000" dirty="0">
                <a:solidFill>
                  <a:srgbClr val="FFE699"/>
                </a:solidFill>
                <a:ea typeface="Black Han Sans" pitchFamily="2" charset="-127"/>
              </a:rPr>
              <a:t>보호소 유형</a:t>
            </a:r>
          </a:p>
        </p:txBody>
      </p:sp>
      <p:pic>
        <p:nvPicPr>
          <p:cNvPr id="14" name="그래픽 13" descr="배지 1 윤곽선">
            <a:extLst>
              <a:ext uri="{FF2B5EF4-FFF2-40B4-BE49-F238E27FC236}">
                <a16:creationId xmlns:a16="http://schemas.microsoft.com/office/drawing/2014/main" id="{B4066594-8E9A-4370-8E13-3A6B63697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63348" y="1158718"/>
            <a:ext cx="457199" cy="457199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BC5D3938-19FC-4E93-B06B-820305804994}"/>
              </a:ext>
            </a:extLst>
          </p:cNvPr>
          <p:cNvGrpSpPr/>
          <p:nvPr/>
        </p:nvGrpSpPr>
        <p:grpSpPr>
          <a:xfrm>
            <a:off x="995446" y="1937632"/>
            <a:ext cx="10588524" cy="4382350"/>
            <a:chOff x="821156" y="1937632"/>
            <a:chExt cx="10588524" cy="438235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C4C8913-A232-44EF-B09C-30D711F41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1156" y="1941116"/>
              <a:ext cx="6313182" cy="4378866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0C03C34-58E9-4D26-862D-5370DFFA5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9624" y="1937632"/>
              <a:ext cx="4090056" cy="4378866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4D25F4B-8CD1-4916-A415-DFF89BCE7315}"/>
              </a:ext>
            </a:extLst>
          </p:cNvPr>
          <p:cNvGrpSpPr/>
          <p:nvPr/>
        </p:nvGrpSpPr>
        <p:grpSpPr>
          <a:xfrm>
            <a:off x="714310" y="356660"/>
            <a:ext cx="2116056" cy="523220"/>
            <a:chOff x="2798515" y="2497976"/>
            <a:chExt cx="2116056" cy="52322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2F60B16-387E-49F3-83CC-1E4CA8C5A7FA}"/>
                </a:ext>
              </a:extLst>
            </p:cNvPr>
            <p:cNvSpPr txBox="1"/>
            <p:nvPr/>
          </p:nvSpPr>
          <p:spPr>
            <a:xfrm>
              <a:off x="3018470" y="2497976"/>
              <a:ext cx="18961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>
                  <a:solidFill>
                    <a:schemeClr val="bg1"/>
                  </a:solidFill>
                  <a:ea typeface="Black Han Sans" pitchFamily="2" charset="-127"/>
                </a:rPr>
                <a:t>분석 모델링 </a:t>
              </a:r>
              <a:endParaRPr lang="ko-KR" altLang="en-US" sz="2800" dirty="0">
                <a:solidFill>
                  <a:schemeClr val="bg1"/>
                </a:solidFill>
                <a:ea typeface="Black Han Sans" pitchFamily="2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CB638E7-0E73-424E-8A62-0CFDCF4715A3}"/>
                </a:ext>
              </a:extLst>
            </p:cNvPr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6318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38FAD33-3B2E-4402-A3C7-BB226969D111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7F109C-D3C7-49D6-907C-A1EE9517D9EC}"/>
              </a:ext>
            </a:extLst>
          </p:cNvPr>
          <p:cNvSpPr txBox="1"/>
          <p:nvPr/>
        </p:nvSpPr>
        <p:spPr>
          <a:xfrm>
            <a:off x="934266" y="879879"/>
            <a:ext cx="1793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E699"/>
                </a:solidFill>
                <a:ea typeface="Black Han Sans" pitchFamily="2" charset="-127"/>
              </a:rPr>
              <a:t>구성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27054F2-081F-401A-99FD-BF6F9AA8A089}"/>
              </a:ext>
            </a:extLst>
          </p:cNvPr>
          <p:cNvSpPr/>
          <p:nvPr/>
        </p:nvSpPr>
        <p:spPr>
          <a:xfrm>
            <a:off x="5850274" y="6858000"/>
            <a:ext cx="396240" cy="6628381"/>
          </a:xfrm>
          <a:prstGeom prst="round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5" name="표 6">
            <a:extLst>
              <a:ext uri="{FF2B5EF4-FFF2-40B4-BE49-F238E27FC236}">
                <a16:creationId xmlns:a16="http://schemas.microsoft.com/office/drawing/2014/main" id="{3890D5D5-8D32-433E-8819-8ED922FF6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674374"/>
              </p:ext>
            </p:extLst>
          </p:nvPr>
        </p:nvGraphicFramePr>
        <p:xfrm>
          <a:off x="1981775" y="2130715"/>
          <a:ext cx="8133237" cy="3429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237">
                  <a:extLst>
                    <a:ext uri="{9D8B030D-6E8A-4147-A177-3AD203B41FA5}">
                      <a16:colId xmlns:a16="http://schemas.microsoft.com/office/drawing/2014/main" val="369671419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437601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1070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65557221"/>
                    </a:ext>
                  </a:extLst>
                </a:gridCol>
              </a:tblGrid>
              <a:tr h="5701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보호소 형태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A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B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C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044603"/>
                  </a:ext>
                </a:extLst>
              </a:tr>
              <a:tr h="5701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일 최대 마리 수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450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300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150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4046168"/>
                  </a:ext>
                </a:extLst>
              </a:tr>
              <a:tr h="5701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규모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1000~1500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</a:rPr>
                        <a:t>㎡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400~500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</a:rPr>
                        <a:t>㎡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200~400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</a:rPr>
                        <a:t>㎡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791081"/>
                  </a:ext>
                </a:extLst>
              </a:tr>
              <a:tr h="5701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수의사 수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최소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최소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1~2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최소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30072"/>
                  </a:ext>
                </a:extLst>
              </a:tr>
              <a:tr h="5701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관리 인력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최소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9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명 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/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총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27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명 이상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최소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6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명 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/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총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18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명 이상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최소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3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명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/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총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9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명 이상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854536"/>
                  </a:ext>
                </a:extLst>
              </a:tr>
              <a:tr h="5701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예시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대전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제주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울산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강릉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28457"/>
                  </a:ext>
                </a:extLst>
              </a:tr>
            </a:tbl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id="{E279D2F9-BC61-4D23-A516-0DA6D699F7E0}"/>
              </a:ext>
            </a:extLst>
          </p:cNvPr>
          <p:cNvGrpSpPr/>
          <p:nvPr/>
        </p:nvGrpSpPr>
        <p:grpSpPr>
          <a:xfrm>
            <a:off x="714310" y="356660"/>
            <a:ext cx="2116056" cy="523220"/>
            <a:chOff x="2798515" y="2497976"/>
            <a:chExt cx="2116056" cy="52322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854412D-B36D-41CA-B544-A7ECF4C5719D}"/>
                </a:ext>
              </a:extLst>
            </p:cNvPr>
            <p:cNvSpPr txBox="1"/>
            <p:nvPr/>
          </p:nvSpPr>
          <p:spPr>
            <a:xfrm>
              <a:off x="3018470" y="2497976"/>
              <a:ext cx="18961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>
                  <a:solidFill>
                    <a:schemeClr val="bg1"/>
                  </a:solidFill>
                  <a:ea typeface="Black Han Sans" pitchFamily="2" charset="-127"/>
                </a:rPr>
                <a:t>분석 모델링 </a:t>
              </a:r>
              <a:endParaRPr lang="ko-KR" altLang="en-US" sz="2800" dirty="0">
                <a:solidFill>
                  <a:schemeClr val="bg1"/>
                </a:solidFill>
                <a:ea typeface="Black Han Sans" pitchFamily="2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0C6A4382-8762-4086-A14B-C5F180850FE4}"/>
                </a:ext>
              </a:extLst>
            </p:cNvPr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4B5FABF-9A2A-47A3-80E1-2D0BE0469E59}"/>
              </a:ext>
            </a:extLst>
          </p:cNvPr>
          <p:cNvSpPr txBox="1"/>
          <p:nvPr/>
        </p:nvSpPr>
        <p:spPr>
          <a:xfrm>
            <a:off x="3662226" y="1126100"/>
            <a:ext cx="52549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FFE699"/>
                </a:solidFill>
                <a:ea typeface="Black Han Sans" pitchFamily="2" charset="-127"/>
              </a:rPr>
              <a:t>3</a:t>
            </a:r>
            <a:r>
              <a:rPr lang="ko-KR" altLang="en-US" sz="3000" dirty="0">
                <a:solidFill>
                  <a:srgbClr val="FFE699"/>
                </a:solidFill>
                <a:ea typeface="Black Han Sans" pitchFamily="2" charset="-127"/>
              </a:rPr>
              <a:t>가지</a:t>
            </a:r>
            <a:r>
              <a:rPr lang="en-US" altLang="ko-KR" sz="3000" dirty="0">
                <a:solidFill>
                  <a:srgbClr val="FFE699"/>
                </a:solidFill>
                <a:ea typeface="Black Han Sans" pitchFamily="2" charset="-127"/>
              </a:rPr>
              <a:t>(A</a:t>
            </a:r>
            <a:r>
              <a:rPr lang="ko-KR" altLang="en-US" sz="3000" dirty="0">
                <a:solidFill>
                  <a:srgbClr val="FFE699"/>
                </a:solidFill>
                <a:ea typeface="Black Han Sans" pitchFamily="2" charset="-127"/>
              </a:rPr>
              <a:t>형</a:t>
            </a:r>
            <a:r>
              <a:rPr lang="en-US" altLang="ko-KR" sz="3000" dirty="0">
                <a:solidFill>
                  <a:srgbClr val="FFE699"/>
                </a:solidFill>
                <a:ea typeface="Black Han Sans" pitchFamily="2" charset="-127"/>
              </a:rPr>
              <a:t>, B</a:t>
            </a:r>
            <a:r>
              <a:rPr lang="ko-KR" altLang="en-US" sz="3000" dirty="0">
                <a:solidFill>
                  <a:srgbClr val="FFE699"/>
                </a:solidFill>
                <a:ea typeface="Black Han Sans" pitchFamily="2" charset="-127"/>
              </a:rPr>
              <a:t>형</a:t>
            </a:r>
            <a:r>
              <a:rPr lang="en-US" altLang="ko-KR" sz="3000" dirty="0">
                <a:solidFill>
                  <a:srgbClr val="FFE699"/>
                </a:solidFill>
                <a:ea typeface="Black Han Sans" pitchFamily="2" charset="-127"/>
              </a:rPr>
              <a:t>, C</a:t>
            </a:r>
            <a:r>
              <a:rPr lang="ko-KR" altLang="en-US" sz="3000" dirty="0">
                <a:solidFill>
                  <a:srgbClr val="FFE699"/>
                </a:solidFill>
                <a:ea typeface="Black Han Sans" pitchFamily="2" charset="-127"/>
              </a:rPr>
              <a:t>형</a:t>
            </a:r>
            <a:r>
              <a:rPr lang="en-US" altLang="ko-KR" sz="3000" dirty="0">
                <a:solidFill>
                  <a:srgbClr val="FFE699"/>
                </a:solidFill>
                <a:ea typeface="Black Han Sans" pitchFamily="2" charset="-127"/>
              </a:rPr>
              <a:t>) </a:t>
            </a:r>
            <a:r>
              <a:rPr lang="ko-KR" altLang="en-US" sz="3000" dirty="0">
                <a:solidFill>
                  <a:srgbClr val="FFE699"/>
                </a:solidFill>
                <a:ea typeface="Black Han Sans" pitchFamily="2" charset="-127"/>
              </a:rPr>
              <a:t>보호소 유형</a:t>
            </a:r>
          </a:p>
        </p:txBody>
      </p:sp>
      <p:pic>
        <p:nvPicPr>
          <p:cNvPr id="35" name="그래픽 34" descr="배지 1 윤곽선">
            <a:extLst>
              <a:ext uri="{FF2B5EF4-FFF2-40B4-BE49-F238E27FC236}">
                <a16:creationId xmlns:a16="http://schemas.microsoft.com/office/drawing/2014/main" id="{9A1E6C5A-572C-4BC4-9B1E-4F06217D6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63348" y="1158718"/>
            <a:ext cx="457199" cy="4571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644419-547D-47A7-BEB1-96FDAC265CEB}"/>
              </a:ext>
            </a:extLst>
          </p:cNvPr>
          <p:cNvSpPr txBox="1"/>
          <p:nvPr/>
        </p:nvSpPr>
        <p:spPr>
          <a:xfrm>
            <a:off x="2577352" y="5839918"/>
            <a:ext cx="7037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배달의민족 도현" panose="020B0600000101010101"/>
              </a:rPr>
              <a:t>※</a:t>
            </a:r>
            <a:r>
              <a:rPr lang="ko-KR" altLang="en-US" dirty="0">
                <a:solidFill>
                  <a:schemeClr val="bg1"/>
                </a:solidFill>
                <a:ea typeface="배달의민족 도현" panose="020B0600000101010101"/>
              </a:rPr>
              <a:t>일 최대 마리 수 </a:t>
            </a:r>
            <a:r>
              <a:rPr lang="en-US" altLang="ko-KR" dirty="0">
                <a:solidFill>
                  <a:schemeClr val="bg1"/>
                </a:solidFill>
                <a:ea typeface="배달의민족 도현" panose="020B0600000101010101"/>
              </a:rPr>
              <a:t>: </a:t>
            </a:r>
            <a:r>
              <a:rPr lang="ko-KR" altLang="en-US" dirty="0">
                <a:solidFill>
                  <a:schemeClr val="bg1"/>
                </a:solidFill>
                <a:ea typeface="배달의민족 도현" panose="020B0600000101010101"/>
              </a:rPr>
              <a:t>보호소에서 수용 가능한 최대 유기동물 마리 수</a:t>
            </a:r>
            <a:r>
              <a:rPr lang="en-US" altLang="ko-KR" dirty="0">
                <a:solidFill>
                  <a:schemeClr val="bg1"/>
                </a:solidFill>
                <a:ea typeface="배달의민족 도현" panose="020B0600000101010101"/>
              </a:rPr>
              <a:t> </a:t>
            </a:r>
            <a:endParaRPr lang="ko-KR" altLang="en-US" dirty="0">
              <a:solidFill>
                <a:schemeClr val="bg1"/>
              </a:solidFill>
              <a:ea typeface="배달의민족 도현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468910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D574E3E4-D7A1-4776-9414-C33EFE6075FC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7F109C-D3C7-49D6-907C-A1EE9517D9EC}"/>
              </a:ext>
            </a:extLst>
          </p:cNvPr>
          <p:cNvSpPr txBox="1"/>
          <p:nvPr/>
        </p:nvSpPr>
        <p:spPr>
          <a:xfrm>
            <a:off x="934266" y="879879"/>
            <a:ext cx="1793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E699"/>
                </a:solidFill>
                <a:ea typeface="Black Han Sans" pitchFamily="2" charset="-127"/>
              </a:rPr>
              <a:t>구성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2C0C24-6A35-46FF-A4E8-824942CF8892}"/>
              </a:ext>
            </a:extLst>
          </p:cNvPr>
          <p:cNvSpPr txBox="1"/>
          <p:nvPr/>
        </p:nvSpPr>
        <p:spPr>
          <a:xfrm>
            <a:off x="341335" y="2748890"/>
            <a:ext cx="34323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Black Han Sans" pitchFamily="2" charset="-127"/>
              </a:rPr>
              <a:t>ARIMA</a:t>
            </a:r>
            <a:r>
              <a:rPr lang="ko-KR" altLang="en-US" dirty="0">
                <a:solidFill>
                  <a:schemeClr val="bg1"/>
                </a:solidFill>
                <a:ea typeface="Black Han Sans" pitchFamily="2" charset="-127"/>
              </a:rPr>
              <a:t>분석의 예측범위 중 </a:t>
            </a:r>
            <a:endParaRPr lang="en-US" altLang="ko-KR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ea typeface="Black Han Sans" pitchFamily="2" charset="-127"/>
              </a:rPr>
              <a:t>상한치를 사용해 </a:t>
            </a:r>
            <a:endParaRPr lang="en-US" altLang="ko-KR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ea typeface="Black Han Sans" pitchFamily="2" charset="-127"/>
              </a:rPr>
              <a:t>24</a:t>
            </a:r>
            <a:r>
              <a:rPr lang="ko-KR" altLang="en-US" dirty="0">
                <a:solidFill>
                  <a:schemeClr val="bg1"/>
                </a:solidFill>
                <a:ea typeface="Black Han Sans" pitchFamily="2" charset="-127"/>
              </a:rPr>
              <a:t>년 일평균 최대 유기동물 마리 수 </a:t>
            </a:r>
            <a:endParaRPr lang="en-US" altLang="ko-KR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ea typeface="Black Han Sans" pitchFamily="2" charset="-127"/>
              </a:rPr>
              <a:t>예측치 산출</a:t>
            </a:r>
            <a:endParaRPr lang="en-US" altLang="ko-KR" dirty="0">
              <a:solidFill>
                <a:schemeClr val="bg1"/>
              </a:solidFill>
              <a:ea typeface="Black Han Sans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E07153-5E4A-4BDD-8018-A0681909135E}"/>
              </a:ext>
            </a:extLst>
          </p:cNvPr>
          <p:cNvSpPr txBox="1"/>
          <p:nvPr/>
        </p:nvSpPr>
        <p:spPr>
          <a:xfrm>
            <a:off x="3719386" y="1233229"/>
            <a:ext cx="51074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FFE699"/>
                </a:solidFill>
                <a:ea typeface="Black Han Sans" pitchFamily="2" charset="-127"/>
              </a:rPr>
              <a:t>2024</a:t>
            </a:r>
            <a:r>
              <a:rPr lang="ko-KR" altLang="en-US" sz="3000" dirty="0">
                <a:solidFill>
                  <a:srgbClr val="FFE699"/>
                </a:solidFill>
                <a:ea typeface="Black Han Sans" pitchFamily="2" charset="-127"/>
              </a:rPr>
              <a:t>년 일 최대 </a:t>
            </a:r>
            <a:r>
              <a:rPr lang="ko-KR" altLang="en-US" sz="3000" dirty="0" err="1">
                <a:solidFill>
                  <a:srgbClr val="FFE699"/>
                </a:solidFill>
                <a:ea typeface="Black Han Sans" pitchFamily="2" charset="-127"/>
              </a:rPr>
              <a:t>마리수</a:t>
            </a:r>
            <a:r>
              <a:rPr lang="ko-KR" altLang="en-US" sz="3000" dirty="0">
                <a:solidFill>
                  <a:srgbClr val="FFE699"/>
                </a:solidFill>
                <a:ea typeface="Black Han Sans" pitchFamily="2" charset="-127"/>
              </a:rPr>
              <a:t> 예측방법</a:t>
            </a:r>
            <a:endParaRPr lang="en-US" altLang="ko-KR" sz="3000" dirty="0">
              <a:solidFill>
                <a:srgbClr val="FFE699"/>
              </a:solidFill>
              <a:ea typeface="Black Han Sans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BFFDA9F-0A31-45D2-BD05-26399E6EF2ED}"/>
              </a:ext>
            </a:extLst>
          </p:cNvPr>
          <p:cNvSpPr/>
          <p:nvPr/>
        </p:nvSpPr>
        <p:spPr>
          <a:xfrm flipH="1">
            <a:off x="-791010" y="1893249"/>
            <a:ext cx="14535741" cy="439720"/>
          </a:xfrm>
          <a:prstGeom prst="round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17DEC3-7C53-4DFB-925B-9BC747CE2262}"/>
              </a:ext>
            </a:extLst>
          </p:cNvPr>
          <p:cNvSpPr txBox="1"/>
          <p:nvPr/>
        </p:nvSpPr>
        <p:spPr>
          <a:xfrm>
            <a:off x="3818873" y="2748890"/>
            <a:ext cx="43652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Black Han Sans" pitchFamily="2" charset="-127"/>
              </a:rPr>
              <a:t>17~20</a:t>
            </a:r>
            <a:r>
              <a:rPr lang="ko-KR" altLang="en-US" dirty="0">
                <a:solidFill>
                  <a:schemeClr val="bg1"/>
                </a:solidFill>
                <a:ea typeface="Black Han Sans" pitchFamily="2" charset="-127"/>
              </a:rPr>
              <a:t>년 </a:t>
            </a:r>
            <a:r>
              <a:rPr lang="ko-KR" altLang="en-US" dirty="0" err="1">
                <a:solidFill>
                  <a:schemeClr val="bg1"/>
                </a:solidFill>
                <a:ea typeface="Black Han Sans" pitchFamily="2" charset="-127"/>
              </a:rPr>
              <a:t>시군구</a:t>
            </a:r>
            <a:r>
              <a:rPr lang="ko-KR" altLang="en-US" dirty="0">
                <a:solidFill>
                  <a:schemeClr val="bg1"/>
                </a:solidFill>
                <a:ea typeface="Black Han Sans" pitchFamily="2" charset="-127"/>
              </a:rPr>
              <a:t> 별 평균 유기동물 발생비율과</a:t>
            </a:r>
            <a:endParaRPr lang="en-US" altLang="ko-KR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ea typeface="Black Han Sans" pitchFamily="2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ea typeface="Black Han Sans" pitchFamily="2" charset="-127"/>
              </a:rPr>
              <a:t>번에서 산출된 값으로 </a:t>
            </a:r>
            <a:endParaRPr lang="en-US" altLang="ko-KR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ea typeface="Black Han Sans" pitchFamily="2" charset="-127"/>
              </a:rPr>
              <a:t>24</a:t>
            </a:r>
            <a:r>
              <a:rPr lang="ko-KR" altLang="en-US" dirty="0">
                <a:solidFill>
                  <a:schemeClr val="bg1"/>
                </a:solidFill>
                <a:ea typeface="Black Han Sans" pitchFamily="2" charset="-127"/>
              </a:rPr>
              <a:t>년 </a:t>
            </a:r>
            <a:r>
              <a:rPr lang="ko-KR" altLang="en-US" dirty="0" err="1">
                <a:solidFill>
                  <a:schemeClr val="bg1"/>
                </a:solidFill>
                <a:ea typeface="Black Han Sans" pitchFamily="2" charset="-127"/>
              </a:rPr>
              <a:t>시군구</a:t>
            </a:r>
            <a:r>
              <a:rPr lang="ko-KR" altLang="en-US" dirty="0">
                <a:solidFill>
                  <a:schemeClr val="bg1"/>
                </a:solidFill>
                <a:ea typeface="Black Han Sans" pitchFamily="2" charset="-127"/>
              </a:rPr>
              <a:t> 별 일평균 최대 유기동물 마리 수 </a:t>
            </a:r>
            <a:endParaRPr lang="en-US" altLang="ko-KR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ea typeface="Black Han Sans" pitchFamily="2" charset="-127"/>
              </a:rPr>
              <a:t>예측치 산출</a:t>
            </a:r>
            <a:endParaRPr lang="en-US" altLang="ko-KR" dirty="0">
              <a:solidFill>
                <a:schemeClr val="bg1"/>
              </a:solidFill>
              <a:ea typeface="Black Han Sans" pitchFamily="2" charset="-127"/>
            </a:endParaRPr>
          </a:p>
        </p:txBody>
      </p:sp>
      <p:pic>
        <p:nvPicPr>
          <p:cNvPr id="16" name="그래픽 15" descr="배지 윤곽선">
            <a:extLst>
              <a:ext uri="{FF2B5EF4-FFF2-40B4-BE49-F238E27FC236}">
                <a16:creationId xmlns:a16="http://schemas.microsoft.com/office/drawing/2014/main" id="{5451FA20-651D-49E5-B422-D06D59CDD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8628" y="1281628"/>
            <a:ext cx="457199" cy="457199"/>
          </a:xfrm>
          <a:prstGeom prst="rect">
            <a:avLst/>
          </a:prstGeom>
        </p:spPr>
      </p:pic>
      <p:pic>
        <p:nvPicPr>
          <p:cNvPr id="3" name="그래픽 2" descr="배지 1 단색으로 채워진">
            <a:extLst>
              <a:ext uri="{FF2B5EF4-FFF2-40B4-BE49-F238E27FC236}">
                <a16:creationId xmlns:a16="http://schemas.microsoft.com/office/drawing/2014/main" id="{7B6B84B1-1206-4AD3-BEC9-F42A3F67F4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0076" y="2527600"/>
            <a:ext cx="254408" cy="254408"/>
          </a:xfrm>
          <a:prstGeom prst="rect">
            <a:avLst/>
          </a:prstGeom>
        </p:spPr>
      </p:pic>
      <p:pic>
        <p:nvPicPr>
          <p:cNvPr id="5" name="그래픽 4" descr="배지 단색으로 채워진">
            <a:extLst>
              <a:ext uri="{FF2B5EF4-FFF2-40B4-BE49-F238E27FC236}">
                <a16:creationId xmlns:a16="http://schemas.microsoft.com/office/drawing/2014/main" id="{06C73966-4A25-4A4B-A773-1F9B17CA952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63961" y="2527600"/>
            <a:ext cx="254408" cy="254408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1AC5E6C1-4EE0-474F-99B3-7624255223D3}"/>
              </a:ext>
            </a:extLst>
          </p:cNvPr>
          <p:cNvGrpSpPr/>
          <p:nvPr/>
        </p:nvGrpSpPr>
        <p:grpSpPr>
          <a:xfrm>
            <a:off x="714310" y="356660"/>
            <a:ext cx="2116056" cy="523220"/>
            <a:chOff x="2798515" y="2497976"/>
            <a:chExt cx="2116056" cy="52322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DEB8D3A-7E98-4E97-AEB1-E01E0EC4E284}"/>
                </a:ext>
              </a:extLst>
            </p:cNvPr>
            <p:cNvSpPr txBox="1"/>
            <p:nvPr/>
          </p:nvSpPr>
          <p:spPr>
            <a:xfrm>
              <a:off x="3018470" y="2497976"/>
              <a:ext cx="18961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>
                  <a:solidFill>
                    <a:schemeClr val="bg1"/>
                  </a:solidFill>
                  <a:ea typeface="Black Han Sans" pitchFamily="2" charset="-127"/>
                </a:rPr>
                <a:t>분석 모델링 </a:t>
              </a:r>
              <a:endParaRPr lang="ko-KR" altLang="en-US" sz="2800" dirty="0">
                <a:solidFill>
                  <a:schemeClr val="bg1"/>
                </a:solidFill>
                <a:ea typeface="Black Han Sans" pitchFamily="2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A707DA71-C055-4554-85B9-35D5E77526F8}"/>
                </a:ext>
              </a:extLst>
            </p:cNvPr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91CF218-3253-4CE3-B0AE-EBA03B86E868}"/>
              </a:ext>
            </a:extLst>
          </p:cNvPr>
          <p:cNvGrpSpPr/>
          <p:nvPr/>
        </p:nvGrpSpPr>
        <p:grpSpPr>
          <a:xfrm>
            <a:off x="8229192" y="2521539"/>
            <a:ext cx="3650358" cy="1435936"/>
            <a:chOff x="8046312" y="2521539"/>
            <a:chExt cx="3650358" cy="143593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329B8C7-687D-4B2D-B7CF-6B2671997D2B}"/>
                </a:ext>
              </a:extLst>
            </p:cNvPr>
            <p:cNvSpPr txBox="1"/>
            <p:nvPr/>
          </p:nvSpPr>
          <p:spPr>
            <a:xfrm>
              <a:off x="8046312" y="2757146"/>
              <a:ext cx="365035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ea typeface="Black Han Sans" pitchFamily="2" charset="-127"/>
                </a:rPr>
                <a:t>보호기간을 </a:t>
              </a:r>
              <a:r>
                <a:rPr lang="en-US" altLang="ko-KR" dirty="0">
                  <a:solidFill>
                    <a:schemeClr val="bg1"/>
                  </a:solidFill>
                  <a:ea typeface="Black Han Sans" pitchFamily="2" charset="-127"/>
                </a:rPr>
                <a:t>30</a:t>
              </a:r>
              <a:r>
                <a:rPr lang="ko-KR" altLang="en-US" dirty="0">
                  <a:solidFill>
                    <a:schemeClr val="bg1"/>
                  </a:solidFill>
                  <a:ea typeface="Black Han Sans" pitchFamily="2" charset="-127"/>
                </a:rPr>
                <a:t>일</a:t>
              </a:r>
              <a:r>
                <a:rPr lang="en-US" altLang="ko-KR" sz="1800" dirty="0">
                  <a:solidFill>
                    <a:schemeClr val="bg1"/>
                  </a:solidFill>
                  <a:ea typeface="Black Han Sans" pitchFamily="2" charset="-127"/>
                </a:rPr>
                <a:t>(</a:t>
              </a:r>
              <a:r>
                <a:rPr lang="ko-KR" altLang="en-US" sz="1800" dirty="0">
                  <a:solidFill>
                    <a:schemeClr val="bg1"/>
                  </a:solidFill>
                  <a:ea typeface="Black Han Sans" pitchFamily="2" charset="-127"/>
                </a:rPr>
                <a:t>평균치</a:t>
              </a:r>
              <a:r>
                <a:rPr lang="en-US" altLang="ko-KR" sz="1800" dirty="0">
                  <a:solidFill>
                    <a:schemeClr val="bg1"/>
                  </a:solidFill>
                  <a:ea typeface="Black Han Sans" pitchFamily="2" charset="-127"/>
                </a:rPr>
                <a:t>)</a:t>
              </a:r>
              <a:r>
                <a:rPr lang="ko-KR" altLang="en-US" dirty="0">
                  <a:solidFill>
                    <a:schemeClr val="bg1"/>
                  </a:solidFill>
                  <a:ea typeface="Black Han Sans" pitchFamily="2" charset="-127"/>
                </a:rPr>
                <a:t>로 설정한 후</a:t>
              </a:r>
              <a:r>
                <a:rPr lang="en-US" altLang="ko-KR" dirty="0">
                  <a:solidFill>
                    <a:schemeClr val="bg1"/>
                  </a:solidFill>
                  <a:ea typeface="Black Han Sans" pitchFamily="2" charset="-127"/>
                </a:rPr>
                <a:t>,</a:t>
              </a:r>
              <a:r>
                <a:rPr lang="ko-KR" altLang="en-US" dirty="0">
                  <a:solidFill>
                    <a:schemeClr val="bg1"/>
                  </a:solidFill>
                  <a:ea typeface="Black Han Sans" pitchFamily="2" charset="-127"/>
                </a:rPr>
                <a:t> </a:t>
              </a:r>
              <a:endParaRPr lang="en-US" altLang="ko-KR" dirty="0">
                <a:solidFill>
                  <a:schemeClr val="bg1"/>
                </a:solidFill>
                <a:ea typeface="Black Han Sans" pitchFamily="2" charset="-127"/>
              </a:endParaRPr>
            </a:p>
            <a:p>
              <a:r>
                <a:rPr lang="en-US" altLang="ko-KR" dirty="0">
                  <a:solidFill>
                    <a:schemeClr val="bg1"/>
                  </a:solidFill>
                  <a:ea typeface="Black Han Sans" pitchFamily="2" charset="-127"/>
                </a:rPr>
                <a:t>2</a:t>
              </a:r>
              <a:r>
                <a:rPr lang="ko-KR" altLang="en-US" dirty="0">
                  <a:solidFill>
                    <a:schemeClr val="bg1"/>
                  </a:solidFill>
                  <a:ea typeface="Black Han Sans" pitchFamily="2" charset="-127"/>
                </a:rPr>
                <a:t>번에 산출된 값에 </a:t>
              </a:r>
              <a:r>
                <a:rPr lang="en-US" altLang="ko-KR" dirty="0">
                  <a:solidFill>
                    <a:schemeClr val="bg1"/>
                  </a:solidFill>
                  <a:ea typeface="Black Han Sans" pitchFamily="2" charset="-127"/>
                </a:rPr>
                <a:t>30</a:t>
              </a:r>
              <a:r>
                <a:rPr lang="ko-KR" altLang="en-US" dirty="0">
                  <a:solidFill>
                    <a:schemeClr val="bg1"/>
                  </a:solidFill>
                  <a:ea typeface="Black Han Sans" pitchFamily="2" charset="-127"/>
                </a:rPr>
                <a:t>일을 곱해 </a:t>
              </a:r>
              <a:endParaRPr lang="en-US" altLang="ko-KR" dirty="0">
                <a:solidFill>
                  <a:schemeClr val="bg1"/>
                </a:solidFill>
                <a:ea typeface="Black Han Sans" pitchFamily="2" charset="-127"/>
              </a:endParaRPr>
            </a:p>
            <a:p>
              <a:r>
                <a:rPr lang="en-US" altLang="ko-KR" dirty="0">
                  <a:solidFill>
                    <a:schemeClr val="bg1"/>
                  </a:solidFill>
                  <a:ea typeface="Black Han Sans" pitchFamily="2" charset="-127"/>
                </a:rPr>
                <a:t>24</a:t>
              </a:r>
              <a:r>
                <a:rPr lang="ko-KR" altLang="en-US" dirty="0">
                  <a:solidFill>
                    <a:schemeClr val="bg1"/>
                  </a:solidFill>
                  <a:ea typeface="Black Han Sans" pitchFamily="2" charset="-127"/>
                </a:rPr>
                <a:t>년 </a:t>
              </a:r>
              <a:r>
                <a:rPr lang="ko-KR" altLang="en-US" dirty="0" err="1">
                  <a:solidFill>
                    <a:schemeClr val="bg1"/>
                  </a:solidFill>
                  <a:ea typeface="Black Han Sans" pitchFamily="2" charset="-127"/>
                </a:rPr>
                <a:t>시군구</a:t>
              </a:r>
              <a:r>
                <a:rPr lang="ko-KR" altLang="en-US" dirty="0">
                  <a:solidFill>
                    <a:schemeClr val="bg1"/>
                  </a:solidFill>
                  <a:ea typeface="Black Han Sans" pitchFamily="2" charset="-127"/>
                </a:rPr>
                <a:t> 별 일 최대 유기동물 수 </a:t>
              </a:r>
              <a:endParaRPr lang="en-US" altLang="ko-KR" dirty="0">
                <a:solidFill>
                  <a:schemeClr val="bg1"/>
                </a:solidFill>
                <a:ea typeface="Black Han Sans" pitchFamily="2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ea typeface="Black Han Sans" pitchFamily="2" charset="-127"/>
                </a:rPr>
                <a:t>예측치 산출</a:t>
              </a:r>
              <a:endParaRPr lang="en-US" altLang="ko-KR" dirty="0">
                <a:solidFill>
                  <a:schemeClr val="bg1"/>
                </a:solidFill>
                <a:ea typeface="Black Han Sans" pitchFamily="2" charset="-127"/>
              </a:endParaRPr>
            </a:p>
          </p:txBody>
        </p:sp>
        <p:pic>
          <p:nvPicPr>
            <p:cNvPr id="29" name="그래픽 28" descr="배지 3 단색으로 채워진">
              <a:extLst>
                <a:ext uri="{FF2B5EF4-FFF2-40B4-BE49-F238E27FC236}">
                  <a16:creationId xmlns:a16="http://schemas.microsoft.com/office/drawing/2014/main" id="{94CC6391-C3BA-4CFC-93D5-9178907B1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111478" y="2521539"/>
              <a:ext cx="254408" cy="2544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8004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171FC010-C056-4B2F-9A03-FB2BC6753177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7F109C-D3C7-49D6-907C-A1EE9517D9EC}"/>
              </a:ext>
            </a:extLst>
          </p:cNvPr>
          <p:cNvSpPr txBox="1"/>
          <p:nvPr/>
        </p:nvSpPr>
        <p:spPr>
          <a:xfrm>
            <a:off x="934266" y="879879"/>
            <a:ext cx="1793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E699"/>
                </a:solidFill>
                <a:ea typeface="Black Han Sans" pitchFamily="2" charset="-127"/>
              </a:rPr>
              <a:t>구성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BFFDA9F-0A31-45D2-BD05-26399E6EF2ED}"/>
              </a:ext>
            </a:extLst>
          </p:cNvPr>
          <p:cNvSpPr/>
          <p:nvPr/>
        </p:nvSpPr>
        <p:spPr>
          <a:xfrm flipH="1">
            <a:off x="-791010" y="1893249"/>
            <a:ext cx="14535741" cy="439720"/>
          </a:xfrm>
          <a:prstGeom prst="round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894875A-32B2-4205-AC80-8F7FE2F35244}"/>
              </a:ext>
            </a:extLst>
          </p:cNvPr>
          <p:cNvGrpSpPr/>
          <p:nvPr/>
        </p:nvGrpSpPr>
        <p:grpSpPr>
          <a:xfrm>
            <a:off x="714310" y="356660"/>
            <a:ext cx="2116056" cy="523220"/>
            <a:chOff x="2798515" y="2497976"/>
            <a:chExt cx="2116056" cy="5232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EE5AFE-13D3-4231-8DE3-20299C95E84A}"/>
                </a:ext>
              </a:extLst>
            </p:cNvPr>
            <p:cNvSpPr txBox="1"/>
            <p:nvPr/>
          </p:nvSpPr>
          <p:spPr>
            <a:xfrm>
              <a:off x="3018470" y="2497976"/>
              <a:ext cx="18961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>
                  <a:solidFill>
                    <a:schemeClr val="bg1"/>
                  </a:solidFill>
                  <a:ea typeface="Black Han Sans" pitchFamily="2" charset="-127"/>
                </a:rPr>
                <a:t>분석 모델링 </a:t>
              </a:r>
              <a:endParaRPr lang="ko-KR" altLang="en-US" sz="2800" dirty="0">
                <a:solidFill>
                  <a:schemeClr val="bg1"/>
                </a:solidFill>
                <a:ea typeface="Black Han Sans" pitchFamily="2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A2815F4-150F-4062-8AC2-C9C0D9F1EA23}"/>
                </a:ext>
              </a:extLst>
            </p:cNvPr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3" name="그래픽 22" descr="배지 1 단색으로 채워진">
            <a:extLst>
              <a:ext uri="{FF2B5EF4-FFF2-40B4-BE49-F238E27FC236}">
                <a16:creationId xmlns:a16="http://schemas.microsoft.com/office/drawing/2014/main" id="{3FD1525C-A1C9-4B79-9A5B-B8AB9586B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10277" y="4305172"/>
            <a:ext cx="439719" cy="439719"/>
          </a:xfrm>
          <a:prstGeom prst="rect">
            <a:avLst/>
          </a:prstGeom>
        </p:spPr>
      </p:pic>
      <p:pic>
        <p:nvPicPr>
          <p:cNvPr id="24" name="그래픽 23" descr="배지 단색으로 채워진">
            <a:extLst>
              <a:ext uri="{FF2B5EF4-FFF2-40B4-BE49-F238E27FC236}">
                <a16:creationId xmlns:a16="http://schemas.microsoft.com/office/drawing/2014/main" id="{2E4A3D08-8B06-4E06-A715-31AB3A34A3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63961" y="2527600"/>
            <a:ext cx="254408" cy="25440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FFDBFE1-186C-4B31-8283-1E5A932BDFA1}"/>
              </a:ext>
            </a:extLst>
          </p:cNvPr>
          <p:cNvSpPr txBox="1"/>
          <p:nvPr/>
        </p:nvSpPr>
        <p:spPr>
          <a:xfrm>
            <a:off x="3719386" y="1233229"/>
            <a:ext cx="51074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FFE699"/>
                </a:solidFill>
                <a:ea typeface="Black Han Sans" pitchFamily="2" charset="-127"/>
              </a:rPr>
              <a:t>2024</a:t>
            </a:r>
            <a:r>
              <a:rPr lang="ko-KR" altLang="en-US" sz="3000" dirty="0">
                <a:solidFill>
                  <a:srgbClr val="FFE699"/>
                </a:solidFill>
                <a:ea typeface="Black Han Sans" pitchFamily="2" charset="-127"/>
              </a:rPr>
              <a:t>년 일 최대 </a:t>
            </a:r>
            <a:r>
              <a:rPr lang="ko-KR" altLang="en-US" sz="3000" dirty="0" err="1">
                <a:solidFill>
                  <a:srgbClr val="FFE699"/>
                </a:solidFill>
                <a:ea typeface="Black Han Sans" pitchFamily="2" charset="-127"/>
              </a:rPr>
              <a:t>마리수</a:t>
            </a:r>
            <a:r>
              <a:rPr lang="ko-KR" altLang="en-US" sz="3000" dirty="0">
                <a:solidFill>
                  <a:srgbClr val="FFE699"/>
                </a:solidFill>
                <a:ea typeface="Black Han Sans" pitchFamily="2" charset="-127"/>
              </a:rPr>
              <a:t> 예측방법</a:t>
            </a:r>
            <a:endParaRPr lang="en-US" altLang="ko-KR" sz="3000" dirty="0">
              <a:solidFill>
                <a:srgbClr val="FFE699"/>
              </a:solidFill>
              <a:ea typeface="Black Han Sans" pitchFamily="2" charset="-127"/>
            </a:endParaRPr>
          </a:p>
        </p:txBody>
      </p:sp>
      <p:pic>
        <p:nvPicPr>
          <p:cNvPr id="34" name="그래픽 33" descr="배지 윤곽선">
            <a:extLst>
              <a:ext uri="{FF2B5EF4-FFF2-40B4-BE49-F238E27FC236}">
                <a16:creationId xmlns:a16="http://schemas.microsoft.com/office/drawing/2014/main" id="{323B53CE-1833-4632-8999-D8D89E6CB4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78628" y="1281628"/>
            <a:ext cx="457199" cy="4571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691046E-850B-42E2-AA86-A45A977E134D}"/>
              </a:ext>
            </a:extLst>
          </p:cNvPr>
          <p:cNvSpPr txBox="1"/>
          <p:nvPr/>
        </p:nvSpPr>
        <p:spPr>
          <a:xfrm>
            <a:off x="3818873" y="2748890"/>
            <a:ext cx="43652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Black Han Sans" pitchFamily="2" charset="-127"/>
              </a:rPr>
              <a:t>17~20</a:t>
            </a:r>
            <a:r>
              <a:rPr lang="ko-KR" altLang="en-US" dirty="0">
                <a:solidFill>
                  <a:schemeClr val="bg1"/>
                </a:solidFill>
                <a:ea typeface="Black Han Sans" pitchFamily="2" charset="-127"/>
              </a:rPr>
              <a:t>년 </a:t>
            </a:r>
            <a:r>
              <a:rPr lang="ko-KR" altLang="en-US" dirty="0" err="1">
                <a:solidFill>
                  <a:schemeClr val="bg1"/>
                </a:solidFill>
                <a:ea typeface="Black Han Sans" pitchFamily="2" charset="-127"/>
              </a:rPr>
              <a:t>시군구</a:t>
            </a:r>
            <a:r>
              <a:rPr lang="ko-KR" altLang="en-US" dirty="0">
                <a:solidFill>
                  <a:schemeClr val="bg1"/>
                </a:solidFill>
                <a:ea typeface="Black Han Sans" pitchFamily="2" charset="-127"/>
              </a:rPr>
              <a:t> 별 평균 유기동물 발생비율과</a:t>
            </a:r>
            <a:endParaRPr lang="en-US" altLang="ko-KR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ea typeface="Black Han Sans" pitchFamily="2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ea typeface="Black Han Sans" pitchFamily="2" charset="-127"/>
              </a:rPr>
              <a:t>번에서 산출된 값으로 </a:t>
            </a:r>
            <a:endParaRPr lang="en-US" altLang="ko-KR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ea typeface="Black Han Sans" pitchFamily="2" charset="-127"/>
              </a:rPr>
              <a:t>24</a:t>
            </a:r>
            <a:r>
              <a:rPr lang="ko-KR" altLang="en-US" dirty="0">
                <a:solidFill>
                  <a:schemeClr val="bg1"/>
                </a:solidFill>
                <a:ea typeface="Black Han Sans" pitchFamily="2" charset="-127"/>
              </a:rPr>
              <a:t>년 </a:t>
            </a:r>
            <a:r>
              <a:rPr lang="ko-KR" altLang="en-US" dirty="0" err="1">
                <a:solidFill>
                  <a:schemeClr val="bg1"/>
                </a:solidFill>
                <a:ea typeface="Black Han Sans" pitchFamily="2" charset="-127"/>
              </a:rPr>
              <a:t>시군구</a:t>
            </a:r>
            <a:r>
              <a:rPr lang="ko-KR" altLang="en-US" dirty="0">
                <a:solidFill>
                  <a:schemeClr val="bg1"/>
                </a:solidFill>
                <a:ea typeface="Black Han Sans" pitchFamily="2" charset="-127"/>
              </a:rPr>
              <a:t> 별 일평균 최대 유기동물 마리 수 </a:t>
            </a:r>
            <a:endParaRPr lang="en-US" altLang="ko-KR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ea typeface="Black Han Sans" pitchFamily="2" charset="-127"/>
              </a:rPr>
              <a:t>예측치 산출</a:t>
            </a:r>
            <a:endParaRPr lang="en-US" altLang="ko-KR" dirty="0">
              <a:solidFill>
                <a:schemeClr val="bg1"/>
              </a:solidFill>
              <a:ea typeface="Black Han Sans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8C0A66C-4913-47F5-83C0-1741AF57FCFA}"/>
              </a:ext>
            </a:extLst>
          </p:cNvPr>
          <p:cNvGrpSpPr/>
          <p:nvPr/>
        </p:nvGrpSpPr>
        <p:grpSpPr>
          <a:xfrm>
            <a:off x="8229192" y="2521539"/>
            <a:ext cx="3650358" cy="1435936"/>
            <a:chOff x="8046312" y="2521539"/>
            <a:chExt cx="3650358" cy="143593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6867329-58F7-4317-90EB-F4E760F622B8}"/>
                </a:ext>
              </a:extLst>
            </p:cNvPr>
            <p:cNvSpPr txBox="1"/>
            <p:nvPr/>
          </p:nvSpPr>
          <p:spPr>
            <a:xfrm>
              <a:off x="8046312" y="2757146"/>
              <a:ext cx="365035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ea typeface="Black Han Sans" pitchFamily="2" charset="-127"/>
                </a:rPr>
                <a:t>보호기간을 </a:t>
              </a:r>
              <a:r>
                <a:rPr lang="en-US" altLang="ko-KR" dirty="0">
                  <a:solidFill>
                    <a:schemeClr val="bg1"/>
                  </a:solidFill>
                  <a:ea typeface="Black Han Sans" pitchFamily="2" charset="-127"/>
                </a:rPr>
                <a:t>30</a:t>
              </a:r>
              <a:r>
                <a:rPr lang="ko-KR" altLang="en-US" dirty="0">
                  <a:solidFill>
                    <a:schemeClr val="bg1"/>
                  </a:solidFill>
                  <a:ea typeface="Black Han Sans" pitchFamily="2" charset="-127"/>
                </a:rPr>
                <a:t>일</a:t>
              </a:r>
              <a:r>
                <a:rPr lang="en-US" altLang="ko-KR" sz="1800" dirty="0">
                  <a:solidFill>
                    <a:schemeClr val="bg1"/>
                  </a:solidFill>
                  <a:ea typeface="Black Han Sans" pitchFamily="2" charset="-127"/>
                </a:rPr>
                <a:t>(</a:t>
              </a:r>
              <a:r>
                <a:rPr lang="ko-KR" altLang="en-US" sz="1800" dirty="0">
                  <a:solidFill>
                    <a:schemeClr val="bg1"/>
                  </a:solidFill>
                  <a:ea typeface="Black Han Sans" pitchFamily="2" charset="-127"/>
                </a:rPr>
                <a:t>평균치</a:t>
              </a:r>
              <a:r>
                <a:rPr lang="en-US" altLang="ko-KR" sz="1800" dirty="0">
                  <a:solidFill>
                    <a:schemeClr val="bg1"/>
                  </a:solidFill>
                  <a:ea typeface="Black Han Sans" pitchFamily="2" charset="-127"/>
                </a:rPr>
                <a:t>)</a:t>
              </a:r>
              <a:r>
                <a:rPr lang="ko-KR" altLang="en-US" dirty="0">
                  <a:solidFill>
                    <a:schemeClr val="bg1"/>
                  </a:solidFill>
                  <a:ea typeface="Black Han Sans" pitchFamily="2" charset="-127"/>
                </a:rPr>
                <a:t>로 설정한 후</a:t>
              </a:r>
              <a:r>
                <a:rPr lang="en-US" altLang="ko-KR" dirty="0">
                  <a:solidFill>
                    <a:schemeClr val="bg1"/>
                  </a:solidFill>
                  <a:ea typeface="Black Han Sans" pitchFamily="2" charset="-127"/>
                </a:rPr>
                <a:t>,</a:t>
              </a:r>
              <a:r>
                <a:rPr lang="ko-KR" altLang="en-US" dirty="0">
                  <a:solidFill>
                    <a:schemeClr val="bg1"/>
                  </a:solidFill>
                  <a:ea typeface="Black Han Sans" pitchFamily="2" charset="-127"/>
                </a:rPr>
                <a:t> </a:t>
              </a:r>
              <a:endParaRPr lang="en-US" altLang="ko-KR" dirty="0">
                <a:solidFill>
                  <a:schemeClr val="bg1"/>
                </a:solidFill>
                <a:ea typeface="Black Han Sans" pitchFamily="2" charset="-127"/>
              </a:endParaRPr>
            </a:p>
            <a:p>
              <a:r>
                <a:rPr lang="en-US" altLang="ko-KR" dirty="0">
                  <a:solidFill>
                    <a:schemeClr val="bg1"/>
                  </a:solidFill>
                  <a:ea typeface="Black Han Sans" pitchFamily="2" charset="-127"/>
                </a:rPr>
                <a:t>2</a:t>
              </a:r>
              <a:r>
                <a:rPr lang="ko-KR" altLang="en-US" dirty="0">
                  <a:solidFill>
                    <a:schemeClr val="bg1"/>
                  </a:solidFill>
                  <a:ea typeface="Black Han Sans" pitchFamily="2" charset="-127"/>
                </a:rPr>
                <a:t>번에 산출된 값에 </a:t>
              </a:r>
              <a:r>
                <a:rPr lang="en-US" altLang="ko-KR" dirty="0">
                  <a:solidFill>
                    <a:schemeClr val="bg1"/>
                  </a:solidFill>
                  <a:ea typeface="Black Han Sans" pitchFamily="2" charset="-127"/>
                </a:rPr>
                <a:t>30</a:t>
              </a:r>
              <a:r>
                <a:rPr lang="ko-KR" altLang="en-US" dirty="0">
                  <a:solidFill>
                    <a:schemeClr val="bg1"/>
                  </a:solidFill>
                  <a:ea typeface="Black Han Sans" pitchFamily="2" charset="-127"/>
                </a:rPr>
                <a:t>일을 곱해 </a:t>
              </a:r>
              <a:endParaRPr lang="en-US" altLang="ko-KR" dirty="0">
                <a:solidFill>
                  <a:schemeClr val="bg1"/>
                </a:solidFill>
                <a:ea typeface="Black Han Sans" pitchFamily="2" charset="-127"/>
              </a:endParaRPr>
            </a:p>
            <a:p>
              <a:r>
                <a:rPr lang="en-US" altLang="ko-KR" dirty="0">
                  <a:solidFill>
                    <a:schemeClr val="bg1"/>
                  </a:solidFill>
                  <a:ea typeface="Black Han Sans" pitchFamily="2" charset="-127"/>
                </a:rPr>
                <a:t>24</a:t>
              </a:r>
              <a:r>
                <a:rPr lang="ko-KR" altLang="en-US" dirty="0">
                  <a:solidFill>
                    <a:schemeClr val="bg1"/>
                  </a:solidFill>
                  <a:ea typeface="Black Han Sans" pitchFamily="2" charset="-127"/>
                </a:rPr>
                <a:t>년 </a:t>
              </a:r>
              <a:r>
                <a:rPr lang="ko-KR" altLang="en-US" dirty="0" err="1">
                  <a:solidFill>
                    <a:schemeClr val="bg1"/>
                  </a:solidFill>
                  <a:ea typeface="Black Han Sans" pitchFamily="2" charset="-127"/>
                </a:rPr>
                <a:t>시군구</a:t>
              </a:r>
              <a:r>
                <a:rPr lang="ko-KR" altLang="en-US" dirty="0">
                  <a:solidFill>
                    <a:schemeClr val="bg1"/>
                  </a:solidFill>
                  <a:ea typeface="Black Han Sans" pitchFamily="2" charset="-127"/>
                </a:rPr>
                <a:t> 별 일 최대 유기동물 수 </a:t>
              </a:r>
              <a:endParaRPr lang="en-US" altLang="ko-KR" dirty="0">
                <a:solidFill>
                  <a:schemeClr val="bg1"/>
                </a:solidFill>
                <a:ea typeface="Black Han Sans" pitchFamily="2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ea typeface="Black Han Sans" pitchFamily="2" charset="-127"/>
                </a:rPr>
                <a:t>예측치 산출</a:t>
              </a:r>
              <a:endParaRPr lang="en-US" altLang="ko-KR" dirty="0">
                <a:solidFill>
                  <a:schemeClr val="bg1"/>
                </a:solidFill>
                <a:ea typeface="Black Han Sans" pitchFamily="2" charset="-127"/>
              </a:endParaRPr>
            </a:p>
          </p:txBody>
        </p:sp>
        <p:pic>
          <p:nvPicPr>
            <p:cNvPr id="25" name="그래픽 24" descr="배지 3 단색으로 채워진">
              <a:extLst>
                <a:ext uri="{FF2B5EF4-FFF2-40B4-BE49-F238E27FC236}">
                  <a16:creationId xmlns:a16="http://schemas.microsoft.com/office/drawing/2014/main" id="{83E481FE-78DE-45A0-8DA4-B899D2ED4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111478" y="2521539"/>
              <a:ext cx="254408" cy="254408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25685A5-CFC4-405A-B229-1EF6F432456E}"/>
              </a:ext>
            </a:extLst>
          </p:cNvPr>
          <p:cNvSpPr txBox="1"/>
          <p:nvPr/>
        </p:nvSpPr>
        <p:spPr>
          <a:xfrm>
            <a:off x="2656192" y="4114784"/>
            <a:ext cx="739817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ea typeface="Black Han Sans" pitchFamily="2" charset="-127"/>
              </a:rPr>
              <a:t>ARIMA</a:t>
            </a:r>
            <a:r>
              <a:rPr lang="ko-KR" altLang="en-US" sz="4000" dirty="0">
                <a:solidFill>
                  <a:schemeClr val="bg1"/>
                </a:solidFill>
                <a:ea typeface="Black Han Sans" pitchFamily="2" charset="-127"/>
              </a:rPr>
              <a:t>분석의 예측범위 중 </a:t>
            </a:r>
            <a:endParaRPr lang="en-US" altLang="ko-KR" sz="40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4000" dirty="0">
                <a:solidFill>
                  <a:schemeClr val="bg1"/>
                </a:solidFill>
                <a:ea typeface="Black Han Sans" pitchFamily="2" charset="-127"/>
              </a:rPr>
              <a:t>상한치를 사용해 </a:t>
            </a:r>
            <a:endParaRPr lang="en-US" altLang="ko-KR" sz="40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en-US" altLang="ko-KR" sz="4000" dirty="0">
                <a:solidFill>
                  <a:schemeClr val="bg1"/>
                </a:solidFill>
                <a:ea typeface="Black Han Sans" pitchFamily="2" charset="-127"/>
              </a:rPr>
              <a:t>24</a:t>
            </a:r>
            <a:r>
              <a:rPr lang="ko-KR" altLang="en-US" sz="4000" dirty="0">
                <a:solidFill>
                  <a:schemeClr val="bg1"/>
                </a:solidFill>
                <a:ea typeface="Black Han Sans" pitchFamily="2" charset="-127"/>
              </a:rPr>
              <a:t>년 일평균 최대 유기동물 마리 수 </a:t>
            </a:r>
            <a:endParaRPr lang="en-US" altLang="ko-KR" sz="40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4000" dirty="0">
                <a:solidFill>
                  <a:schemeClr val="bg1"/>
                </a:solidFill>
                <a:ea typeface="Black Han Sans" pitchFamily="2" charset="-127"/>
              </a:rPr>
              <a:t>예측치 산출</a:t>
            </a:r>
            <a:endParaRPr lang="en-US" altLang="ko-KR" sz="4000" dirty="0">
              <a:solidFill>
                <a:schemeClr val="bg1"/>
              </a:solidFill>
              <a:ea typeface="Black Han Sans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0718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38FAD33-3B2E-4402-A3C7-BB226969D111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7F109C-D3C7-49D6-907C-A1EE9517D9EC}"/>
              </a:ext>
            </a:extLst>
          </p:cNvPr>
          <p:cNvSpPr txBox="1"/>
          <p:nvPr/>
        </p:nvSpPr>
        <p:spPr>
          <a:xfrm>
            <a:off x="934266" y="879879"/>
            <a:ext cx="1793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E699"/>
                </a:solidFill>
                <a:ea typeface="Black Han Sans" pitchFamily="2" charset="-127"/>
              </a:rPr>
              <a:t>구성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BFFDA9F-0A31-45D2-BD05-26399E6EF2ED}"/>
              </a:ext>
            </a:extLst>
          </p:cNvPr>
          <p:cNvSpPr/>
          <p:nvPr/>
        </p:nvSpPr>
        <p:spPr>
          <a:xfrm flipH="1">
            <a:off x="-791010" y="1893249"/>
            <a:ext cx="14535741" cy="439720"/>
          </a:xfrm>
          <a:prstGeom prst="round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AD33BED-B36D-41CD-AEF4-5729BEB978A1}"/>
              </a:ext>
            </a:extLst>
          </p:cNvPr>
          <p:cNvGrpSpPr/>
          <p:nvPr/>
        </p:nvGrpSpPr>
        <p:grpSpPr>
          <a:xfrm>
            <a:off x="714310" y="356660"/>
            <a:ext cx="2116056" cy="523220"/>
            <a:chOff x="2798515" y="2497976"/>
            <a:chExt cx="2116056" cy="52322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BD730FD-CAD6-4B4F-AE9B-99CC278825DB}"/>
                </a:ext>
              </a:extLst>
            </p:cNvPr>
            <p:cNvSpPr txBox="1"/>
            <p:nvPr/>
          </p:nvSpPr>
          <p:spPr>
            <a:xfrm>
              <a:off x="3018470" y="2497976"/>
              <a:ext cx="18961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>
                  <a:solidFill>
                    <a:schemeClr val="bg1"/>
                  </a:solidFill>
                  <a:ea typeface="Black Han Sans" pitchFamily="2" charset="-127"/>
                </a:rPr>
                <a:t>분석 모델링 </a:t>
              </a:r>
              <a:endParaRPr lang="ko-KR" altLang="en-US" sz="2800" dirty="0">
                <a:solidFill>
                  <a:schemeClr val="bg1"/>
                </a:solidFill>
                <a:ea typeface="Black Han Sans" pitchFamily="2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808426E-0041-484C-B622-F6D409515DE9}"/>
                </a:ext>
              </a:extLst>
            </p:cNvPr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래픽 26" descr="배지 1 단색으로 채워진">
            <a:extLst>
              <a:ext uri="{FF2B5EF4-FFF2-40B4-BE49-F238E27FC236}">
                <a16:creationId xmlns:a16="http://schemas.microsoft.com/office/drawing/2014/main" id="{53AF3344-5B18-40E0-B094-A75D8AA94F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076" y="2527600"/>
            <a:ext cx="254408" cy="254408"/>
          </a:xfrm>
          <a:prstGeom prst="rect">
            <a:avLst/>
          </a:prstGeom>
        </p:spPr>
      </p:pic>
      <p:pic>
        <p:nvPicPr>
          <p:cNvPr id="28" name="그래픽 27" descr="배지 단색으로 채워진">
            <a:extLst>
              <a:ext uri="{FF2B5EF4-FFF2-40B4-BE49-F238E27FC236}">
                <a16:creationId xmlns:a16="http://schemas.microsoft.com/office/drawing/2014/main" id="{E52A1E38-A4CC-4E61-A77F-2D51C3A0E8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07711" y="4337024"/>
            <a:ext cx="433793" cy="43379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C13C061-DD42-47AF-8BA3-FFF8A38E9F54}"/>
              </a:ext>
            </a:extLst>
          </p:cNvPr>
          <p:cNvSpPr txBox="1"/>
          <p:nvPr/>
        </p:nvSpPr>
        <p:spPr>
          <a:xfrm>
            <a:off x="3719386" y="1233229"/>
            <a:ext cx="51074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FFE699"/>
                </a:solidFill>
                <a:ea typeface="Black Han Sans" pitchFamily="2" charset="-127"/>
              </a:rPr>
              <a:t>2024</a:t>
            </a:r>
            <a:r>
              <a:rPr lang="ko-KR" altLang="en-US" sz="3000" dirty="0">
                <a:solidFill>
                  <a:srgbClr val="FFE699"/>
                </a:solidFill>
                <a:ea typeface="Black Han Sans" pitchFamily="2" charset="-127"/>
              </a:rPr>
              <a:t>년 일 최대 </a:t>
            </a:r>
            <a:r>
              <a:rPr lang="ko-KR" altLang="en-US" sz="3000" dirty="0" err="1">
                <a:solidFill>
                  <a:srgbClr val="FFE699"/>
                </a:solidFill>
                <a:ea typeface="Black Han Sans" pitchFamily="2" charset="-127"/>
              </a:rPr>
              <a:t>마리수</a:t>
            </a:r>
            <a:r>
              <a:rPr lang="ko-KR" altLang="en-US" sz="3000" dirty="0">
                <a:solidFill>
                  <a:srgbClr val="FFE699"/>
                </a:solidFill>
                <a:ea typeface="Black Han Sans" pitchFamily="2" charset="-127"/>
              </a:rPr>
              <a:t> 예측방법</a:t>
            </a:r>
            <a:endParaRPr lang="en-US" altLang="ko-KR" sz="3000" dirty="0">
              <a:solidFill>
                <a:srgbClr val="FFE699"/>
              </a:solidFill>
              <a:ea typeface="Black Han Sans" pitchFamily="2" charset="-127"/>
            </a:endParaRPr>
          </a:p>
        </p:txBody>
      </p:sp>
      <p:pic>
        <p:nvPicPr>
          <p:cNvPr id="34" name="그래픽 33" descr="배지 윤곽선">
            <a:extLst>
              <a:ext uri="{FF2B5EF4-FFF2-40B4-BE49-F238E27FC236}">
                <a16:creationId xmlns:a16="http://schemas.microsoft.com/office/drawing/2014/main" id="{D5F98E55-3F8A-4F3B-A7AE-FF1D14F20B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78628" y="1281628"/>
            <a:ext cx="457199" cy="4571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1F94328-C76C-4752-A949-749BFFAB3D91}"/>
              </a:ext>
            </a:extLst>
          </p:cNvPr>
          <p:cNvSpPr txBox="1"/>
          <p:nvPr/>
        </p:nvSpPr>
        <p:spPr>
          <a:xfrm>
            <a:off x="341335" y="2748890"/>
            <a:ext cx="34323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Black Han Sans" pitchFamily="2" charset="-127"/>
              </a:rPr>
              <a:t>ARIMA</a:t>
            </a:r>
            <a:r>
              <a:rPr lang="ko-KR" altLang="en-US" dirty="0">
                <a:solidFill>
                  <a:schemeClr val="bg1"/>
                </a:solidFill>
                <a:ea typeface="Black Han Sans" pitchFamily="2" charset="-127"/>
              </a:rPr>
              <a:t>분석의 예측범위 중 </a:t>
            </a:r>
            <a:endParaRPr lang="en-US" altLang="ko-KR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ea typeface="Black Han Sans" pitchFamily="2" charset="-127"/>
              </a:rPr>
              <a:t>상한치를 사용해 </a:t>
            </a:r>
            <a:endParaRPr lang="en-US" altLang="ko-KR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ea typeface="Black Han Sans" pitchFamily="2" charset="-127"/>
              </a:rPr>
              <a:t>24</a:t>
            </a:r>
            <a:r>
              <a:rPr lang="ko-KR" altLang="en-US" dirty="0">
                <a:solidFill>
                  <a:schemeClr val="bg1"/>
                </a:solidFill>
                <a:ea typeface="Black Han Sans" pitchFamily="2" charset="-127"/>
              </a:rPr>
              <a:t>년 일평균 최대 유기동물 마리 수 </a:t>
            </a:r>
            <a:endParaRPr lang="en-US" altLang="ko-KR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ea typeface="Black Han Sans" pitchFamily="2" charset="-127"/>
              </a:rPr>
              <a:t>예측치 산출</a:t>
            </a:r>
            <a:endParaRPr lang="en-US" altLang="ko-KR" dirty="0">
              <a:solidFill>
                <a:schemeClr val="bg1"/>
              </a:solidFill>
              <a:ea typeface="Black Han Sans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473729E-ADDB-40D8-BC5C-72C3734B73A8}"/>
              </a:ext>
            </a:extLst>
          </p:cNvPr>
          <p:cNvGrpSpPr/>
          <p:nvPr/>
        </p:nvGrpSpPr>
        <p:grpSpPr>
          <a:xfrm>
            <a:off x="8229192" y="2521539"/>
            <a:ext cx="3650358" cy="1435936"/>
            <a:chOff x="8046312" y="2521539"/>
            <a:chExt cx="3650358" cy="143593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46FAA7E-16AF-4B1F-ADE8-F46C06F16CE3}"/>
                </a:ext>
              </a:extLst>
            </p:cNvPr>
            <p:cNvSpPr txBox="1"/>
            <p:nvPr/>
          </p:nvSpPr>
          <p:spPr>
            <a:xfrm>
              <a:off x="8046312" y="2757146"/>
              <a:ext cx="365035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ea typeface="Black Han Sans" pitchFamily="2" charset="-127"/>
                </a:rPr>
                <a:t>보호기간을 </a:t>
              </a:r>
              <a:r>
                <a:rPr lang="en-US" altLang="ko-KR" dirty="0">
                  <a:solidFill>
                    <a:schemeClr val="bg1"/>
                  </a:solidFill>
                  <a:ea typeface="Black Han Sans" pitchFamily="2" charset="-127"/>
                </a:rPr>
                <a:t>30</a:t>
              </a:r>
              <a:r>
                <a:rPr lang="ko-KR" altLang="en-US" dirty="0">
                  <a:solidFill>
                    <a:schemeClr val="bg1"/>
                  </a:solidFill>
                  <a:ea typeface="Black Han Sans" pitchFamily="2" charset="-127"/>
                </a:rPr>
                <a:t>일</a:t>
              </a:r>
              <a:r>
                <a:rPr lang="en-US" altLang="ko-KR" sz="1800" dirty="0">
                  <a:solidFill>
                    <a:schemeClr val="bg1"/>
                  </a:solidFill>
                  <a:ea typeface="Black Han Sans" pitchFamily="2" charset="-127"/>
                </a:rPr>
                <a:t>(</a:t>
              </a:r>
              <a:r>
                <a:rPr lang="ko-KR" altLang="en-US" sz="1800" dirty="0">
                  <a:solidFill>
                    <a:schemeClr val="bg1"/>
                  </a:solidFill>
                  <a:ea typeface="Black Han Sans" pitchFamily="2" charset="-127"/>
                </a:rPr>
                <a:t>평균치</a:t>
              </a:r>
              <a:r>
                <a:rPr lang="en-US" altLang="ko-KR" sz="1800" dirty="0">
                  <a:solidFill>
                    <a:schemeClr val="bg1"/>
                  </a:solidFill>
                  <a:ea typeface="Black Han Sans" pitchFamily="2" charset="-127"/>
                </a:rPr>
                <a:t>)</a:t>
              </a:r>
              <a:r>
                <a:rPr lang="ko-KR" altLang="en-US" dirty="0">
                  <a:solidFill>
                    <a:schemeClr val="bg1"/>
                  </a:solidFill>
                  <a:ea typeface="Black Han Sans" pitchFamily="2" charset="-127"/>
                </a:rPr>
                <a:t>로 설정한 후</a:t>
              </a:r>
              <a:r>
                <a:rPr lang="en-US" altLang="ko-KR" dirty="0">
                  <a:solidFill>
                    <a:schemeClr val="bg1"/>
                  </a:solidFill>
                  <a:ea typeface="Black Han Sans" pitchFamily="2" charset="-127"/>
                </a:rPr>
                <a:t>,</a:t>
              </a:r>
              <a:r>
                <a:rPr lang="ko-KR" altLang="en-US" dirty="0">
                  <a:solidFill>
                    <a:schemeClr val="bg1"/>
                  </a:solidFill>
                  <a:ea typeface="Black Han Sans" pitchFamily="2" charset="-127"/>
                </a:rPr>
                <a:t> </a:t>
              </a:r>
              <a:endParaRPr lang="en-US" altLang="ko-KR" dirty="0">
                <a:solidFill>
                  <a:schemeClr val="bg1"/>
                </a:solidFill>
                <a:ea typeface="Black Han Sans" pitchFamily="2" charset="-127"/>
              </a:endParaRPr>
            </a:p>
            <a:p>
              <a:r>
                <a:rPr lang="en-US" altLang="ko-KR" dirty="0">
                  <a:solidFill>
                    <a:schemeClr val="bg1"/>
                  </a:solidFill>
                  <a:ea typeface="Black Han Sans" pitchFamily="2" charset="-127"/>
                </a:rPr>
                <a:t>2</a:t>
              </a:r>
              <a:r>
                <a:rPr lang="ko-KR" altLang="en-US" dirty="0">
                  <a:solidFill>
                    <a:schemeClr val="bg1"/>
                  </a:solidFill>
                  <a:ea typeface="Black Han Sans" pitchFamily="2" charset="-127"/>
                </a:rPr>
                <a:t>번에 산출된 값에 </a:t>
              </a:r>
              <a:r>
                <a:rPr lang="en-US" altLang="ko-KR" dirty="0">
                  <a:solidFill>
                    <a:schemeClr val="bg1"/>
                  </a:solidFill>
                  <a:ea typeface="Black Han Sans" pitchFamily="2" charset="-127"/>
                </a:rPr>
                <a:t>30</a:t>
              </a:r>
              <a:r>
                <a:rPr lang="ko-KR" altLang="en-US" dirty="0">
                  <a:solidFill>
                    <a:schemeClr val="bg1"/>
                  </a:solidFill>
                  <a:ea typeface="Black Han Sans" pitchFamily="2" charset="-127"/>
                </a:rPr>
                <a:t>일을 곱해 </a:t>
              </a:r>
              <a:endParaRPr lang="en-US" altLang="ko-KR" dirty="0">
                <a:solidFill>
                  <a:schemeClr val="bg1"/>
                </a:solidFill>
                <a:ea typeface="Black Han Sans" pitchFamily="2" charset="-127"/>
              </a:endParaRPr>
            </a:p>
            <a:p>
              <a:r>
                <a:rPr lang="en-US" altLang="ko-KR" dirty="0">
                  <a:solidFill>
                    <a:schemeClr val="bg1"/>
                  </a:solidFill>
                  <a:ea typeface="Black Han Sans" pitchFamily="2" charset="-127"/>
                </a:rPr>
                <a:t>24</a:t>
              </a:r>
              <a:r>
                <a:rPr lang="ko-KR" altLang="en-US" dirty="0">
                  <a:solidFill>
                    <a:schemeClr val="bg1"/>
                  </a:solidFill>
                  <a:ea typeface="Black Han Sans" pitchFamily="2" charset="-127"/>
                </a:rPr>
                <a:t>년 </a:t>
              </a:r>
              <a:r>
                <a:rPr lang="ko-KR" altLang="en-US" dirty="0" err="1">
                  <a:solidFill>
                    <a:schemeClr val="bg1"/>
                  </a:solidFill>
                  <a:ea typeface="Black Han Sans" pitchFamily="2" charset="-127"/>
                </a:rPr>
                <a:t>시군구</a:t>
              </a:r>
              <a:r>
                <a:rPr lang="ko-KR" altLang="en-US" dirty="0">
                  <a:solidFill>
                    <a:schemeClr val="bg1"/>
                  </a:solidFill>
                  <a:ea typeface="Black Han Sans" pitchFamily="2" charset="-127"/>
                </a:rPr>
                <a:t> 별 일 최대 유기동물 수 </a:t>
              </a:r>
              <a:endParaRPr lang="en-US" altLang="ko-KR" dirty="0">
                <a:solidFill>
                  <a:schemeClr val="bg1"/>
                </a:solidFill>
                <a:ea typeface="Black Han Sans" pitchFamily="2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ea typeface="Black Han Sans" pitchFamily="2" charset="-127"/>
                </a:rPr>
                <a:t>예측치 산출</a:t>
              </a:r>
              <a:endParaRPr lang="en-US" altLang="ko-KR" dirty="0">
                <a:solidFill>
                  <a:schemeClr val="bg1"/>
                </a:solidFill>
                <a:ea typeface="Black Han Sans" pitchFamily="2" charset="-127"/>
              </a:endParaRPr>
            </a:p>
          </p:txBody>
        </p:sp>
        <p:pic>
          <p:nvPicPr>
            <p:cNvPr id="20" name="그래픽 19" descr="배지 3 단색으로 채워진">
              <a:extLst>
                <a:ext uri="{FF2B5EF4-FFF2-40B4-BE49-F238E27FC236}">
                  <a16:creationId xmlns:a16="http://schemas.microsoft.com/office/drawing/2014/main" id="{0EAF2AC3-B04A-4439-9762-2654FE588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111478" y="2521539"/>
              <a:ext cx="254408" cy="254408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E40E930-909A-452E-B80F-2652D8AFCF16}"/>
              </a:ext>
            </a:extLst>
          </p:cNvPr>
          <p:cNvSpPr txBox="1"/>
          <p:nvPr/>
        </p:nvSpPr>
        <p:spPr>
          <a:xfrm>
            <a:off x="2057510" y="4193082"/>
            <a:ext cx="946605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ea typeface="Black Han Sans" pitchFamily="2" charset="-127"/>
              </a:rPr>
              <a:t>17~20</a:t>
            </a:r>
            <a:r>
              <a:rPr lang="ko-KR" altLang="en-US" sz="4000" dirty="0">
                <a:solidFill>
                  <a:schemeClr val="bg1"/>
                </a:solidFill>
                <a:ea typeface="Black Han Sans" pitchFamily="2" charset="-127"/>
              </a:rPr>
              <a:t>년 </a:t>
            </a:r>
            <a:r>
              <a:rPr lang="ko-KR" altLang="en-US" sz="4000" dirty="0" err="1">
                <a:solidFill>
                  <a:schemeClr val="bg1"/>
                </a:solidFill>
                <a:ea typeface="Black Han Sans" pitchFamily="2" charset="-127"/>
              </a:rPr>
              <a:t>시군구</a:t>
            </a:r>
            <a:r>
              <a:rPr lang="ko-KR" altLang="en-US" sz="4000" dirty="0">
                <a:solidFill>
                  <a:schemeClr val="bg1"/>
                </a:solidFill>
                <a:ea typeface="Black Han Sans" pitchFamily="2" charset="-127"/>
              </a:rPr>
              <a:t> 별 평균 유기동물 발생비율과</a:t>
            </a:r>
            <a:endParaRPr lang="en-US" altLang="ko-KR" sz="40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en-US" altLang="ko-KR" sz="4000" dirty="0">
                <a:solidFill>
                  <a:schemeClr val="bg1"/>
                </a:solidFill>
                <a:ea typeface="Black Han Sans" pitchFamily="2" charset="-127"/>
              </a:rPr>
              <a:t>1</a:t>
            </a:r>
            <a:r>
              <a:rPr lang="ko-KR" altLang="en-US" sz="4000" dirty="0">
                <a:solidFill>
                  <a:schemeClr val="bg1"/>
                </a:solidFill>
                <a:ea typeface="Black Han Sans" pitchFamily="2" charset="-127"/>
              </a:rPr>
              <a:t>번에서 산출된 값으로 </a:t>
            </a:r>
            <a:endParaRPr lang="en-US" altLang="ko-KR" sz="40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en-US" altLang="ko-KR" sz="4000" dirty="0">
                <a:solidFill>
                  <a:schemeClr val="bg1"/>
                </a:solidFill>
                <a:ea typeface="Black Han Sans" pitchFamily="2" charset="-127"/>
              </a:rPr>
              <a:t>24</a:t>
            </a:r>
            <a:r>
              <a:rPr lang="ko-KR" altLang="en-US" sz="4000" dirty="0">
                <a:solidFill>
                  <a:schemeClr val="bg1"/>
                </a:solidFill>
                <a:ea typeface="Black Han Sans" pitchFamily="2" charset="-127"/>
              </a:rPr>
              <a:t>년 </a:t>
            </a:r>
            <a:r>
              <a:rPr lang="ko-KR" altLang="en-US" sz="4000" dirty="0" err="1">
                <a:solidFill>
                  <a:schemeClr val="bg1"/>
                </a:solidFill>
                <a:ea typeface="Black Han Sans" pitchFamily="2" charset="-127"/>
              </a:rPr>
              <a:t>시군구</a:t>
            </a:r>
            <a:r>
              <a:rPr lang="ko-KR" altLang="en-US" sz="4000" dirty="0">
                <a:solidFill>
                  <a:schemeClr val="bg1"/>
                </a:solidFill>
                <a:ea typeface="Black Han Sans" pitchFamily="2" charset="-127"/>
              </a:rPr>
              <a:t> 별 일평균 최대 유기동물 마리 수 </a:t>
            </a:r>
            <a:endParaRPr lang="en-US" altLang="ko-KR" sz="40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4000" dirty="0">
                <a:solidFill>
                  <a:schemeClr val="bg1"/>
                </a:solidFill>
                <a:ea typeface="Black Han Sans" pitchFamily="2" charset="-127"/>
              </a:rPr>
              <a:t>예측치 산출</a:t>
            </a:r>
            <a:endParaRPr lang="en-US" altLang="ko-KR" sz="4000" dirty="0">
              <a:solidFill>
                <a:schemeClr val="bg1"/>
              </a:solidFill>
              <a:ea typeface="Black Han Sans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5542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38FAD33-3B2E-4402-A3C7-BB226969D111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7F109C-D3C7-49D6-907C-A1EE9517D9EC}"/>
              </a:ext>
            </a:extLst>
          </p:cNvPr>
          <p:cNvSpPr txBox="1"/>
          <p:nvPr/>
        </p:nvSpPr>
        <p:spPr>
          <a:xfrm>
            <a:off x="934266" y="879879"/>
            <a:ext cx="1793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E699"/>
                </a:solidFill>
                <a:ea typeface="Black Han Sans" pitchFamily="2" charset="-127"/>
              </a:rPr>
              <a:t>구성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BFFDA9F-0A31-45D2-BD05-26399E6EF2ED}"/>
              </a:ext>
            </a:extLst>
          </p:cNvPr>
          <p:cNvSpPr/>
          <p:nvPr/>
        </p:nvSpPr>
        <p:spPr>
          <a:xfrm flipH="1">
            <a:off x="-791010" y="1893249"/>
            <a:ext cx="14535741" cy="439720"/>
          </a:xfrm>
          <a:prstGeom prst="round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0186A05-9D87-435A-8EDB-48FF46D36937}"/>
              </a:ext>
            </a:extLst>
          </p:cNvPr>
          <p:cNvGrpSpPr/>
          <p:nvPr/>
        </p:nvGrpSpPr>
        <p:grpSpPr>
          <a:xfrm>
            <a:off x="714310" y="356660"/>
            <a:ext cx="2116056" cy="523220"/>
            <a:chOff x="2798515" y="2497976"/>
            <a:chExt cx="2116056" cy="52322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7DAD838-F98A-4CA4-A91E-3F8230E9BB33}"/>
                </a:ext>
              </a:extLst>
            </p:cNvPr>
            <p:cNvSpPr txBox="1"/>
            <p:nvPr/>
          </p:nvSpPr>
          <p:spPr>
            <a:xfrm>
              <a:off x="3018470" y="2497976"/>
              <a:ext cx="18961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>
                  <a:solidFill>
                    <a:schemeClr val="bg1"/>
                  </a:solidFill>
                  <a:ea typeface="Black Han Sans" pitchFamily="2" charset="-127"/>
                </a:rPr>
                <a:t>분석 모델링 </a:t>
              </a:r>
              <a:endParaRPr lang="ko-KR" altLang="en-US" sz="2800" dirty="0">
                <a:solidFill>
                  <a:schemeClr val="bg1"/>
                </a:solidFill>
                <a:ea typeface="Black Han Sans" pitchFamily="2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B866BEB-AA65-4B89-9789-4E4B0615F2D9}"/>
                </a:ext>
              </a:extLst>
            </p:cNvPr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래픽 26" descr="배지 1 단색으로 채워진">
            <a:extLst>
              <a:ext uri="{FF2B5EF4-FFF2-40B4-BE49-F238E27FC236}">
                <a16:creationId xmlns:a16="http://schemas.microsoft.com/office/drawing/2014/main" id="{0D0A90B4-C8F9-4917-A075-AF0432D9B0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076" y="2527600"/>
            <a:ext cx="254408" cy="254408"/>
          </a:xfrm>
          <a:prstGeom prst="rect">
            <a:avLst/>
          </a:prstGeom>
        </p:spPr>
      </p:pic>
      <p:pic>
        <p:nvPicPr>
          <p:cNvPr id="28" name="그래픽 27" descr="배지 단색으로 채워진">
            <a:extLst>
              <a:ext uri="{FF2B5EF4-FFF2-40B4-BE49-F238E27FC236}">
                <a16:creationId xmlns:a16="http://schemas.microsoft.com/office/drawing/2014/main" id="{F18719E4-5113-46F5-8818-FF1681C252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63961" y="2527600"/>
            <a:ext cx="254408" cy="25440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3EC3B06-08FE-489A-9FA7-30392F35A15B}"/>
              </a:ext>
            </a:extLst>
          </p:cNvPr>
          <p:cNvSpPr txBox="1"/>
          <p:nvPr/>
        </p:nvSpPr>
        <p:spPr>
          <a:xfrm>
            <a:off x="3719386" y="1233229"/>
            <a:ext cx="51074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FFE699"/>
                </a:solidFill>
                <a:ea typeface="Black Han Sans" pitchFamily="2" charset="-127"/>
              </a:rPr>
              <a:t>2024</a:t>
            </a:r>
            <a:r>
              <a:rPr lang="ko-KR" altLang="en-US" sz="3000" dirty="0">
                <a:solidFill>
                  <a:srgbClr val="FFE699"/>
                </a:solidFill>
                <a:ea typeface="Black Han Sans" pitchFamily="2" charset="-127"/>
              </a:rPr>
              <a:t>년 일 최대 </a:t>
            </a:r>
            <a:r>
              <a:rPr lang="ko-KR" altLang="en-US" sz="3000" dirty="0" err="1">
                <a:solidFill>
                  <a:srgbClr val="FFE699"/>
                </a:solidFill>
                <a:ea typeface="Black Han Sans" pitchFamily="2" charset="-127"/>
              </a:rPr>
              <a:t>마리수</a:t>
            </a:r>
            <a:r>
              <a:rPr lang="ko-KR" altLang="en-US" sz="3000" dirty="0">
                <a:solidFill>
                  <a:srgbClr val="FFE699"/>
                </a:solidFill>
                <a:ea typeface="Black Han Sans" pitchFamily="2" charset="-127"/>
              </a:rPr>
              <a:t> 예측방법</a:t>
            </a:r>
            <a:endParaRPr lang="en-US" altLang="ko-KR" sz="3000" dirty="0">
              <a:solidFill>
                <a:srgbClr val="FFE699"/>
              </a:solidFill>
              <a:ea typeface="Black Han Sans" pitchFamily="2" charset="-127"/>
            </a:endParaRPr>
          </a:p>
        </p:txBody>
      </p:sp>
      <p:pic>
        <p:nvPicPr>
          <p:cNvPr id="38" name="그래픽 37" descr="배지 윤곽선">
            <a:extLst>
              <a:ext uri="{FF2B5EF4-FFF2-40B4-BE49-F238E27FC236}">
                <a16:creationId xmlns:a16="http://schemas.microsoft.com/office/drawing/2014/main" id="{735D9352-2CBF-4042-9A55-4B0AFA902B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78628" y="1281628"/>
            <a:ext cx="457199" cy="4571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E67FBD1-95AE-4AA6-B71B-8E4A532D4705}"/>
              </a:ext>
            </a:extLst>
          </p:cNvPr>
          <p:cNvSpPr txBox="1"/>
          <p:nvPr/>
        </p:nvSpPr>
        <p:spPr>
          <a:xfrm>
            <a:off x="341335" y="2748890"/>
            <a:ext cx="34323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Black Han Sans" pitchFamily="2" charset="-127"/>
              </a:rPr>
              <a:t>ARIMA</a:t>
            </a:r>
            <a:r>
              <a:rPr lang="ko-KR" altLang="en-US" dirty="0">
                <a:solidFill>
                  <a:schemeClr val="bg1"/>
                </a:solidFill>
                <a:ea typeface="Black Han Sans" pitchFamily="2" charset="-127"/>
              </a:rPr>
              <a:t>분석의 예측범위 중 </a:t>
            </a:r>
            <a:endParaRPr lang="en-US" altLang="ko-KR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ea typeface="Black Han Sans" pitchFamily="2" charset="-127"/>
              </a:rPr>
              <a:t>상한치를 사용해 </a:t>
            </a:r>
            <a:endParaRPr lang="en-US" altLang="ko-KR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ea typeface="Black Han Sans" pitchFamily="2" charset="-127"/>
              </a:rPr>
              <a:t>24</a:t>
            </a:r>
            <a:r>
              <a:rPr lang="ko-KR" altLang="en-US" dirty="0">
                <a:solidFill>
                  <a:schemeClr val="bg1"/>
                </a:solidFill>
                <a:ea typeface="Black Han Sans" pitchFamily="2" charset="-127"/>
              </a:rPr>
              <a:t>년 일평균 최대 유기동물 마리 수 </a:t>
            </a:r>
            <a:endParaRPr lang="en-US" altLang="ko-KR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ea typeface="Black Han Sans" pitchFamily="2" charset="-127"/>
              </a:rPr>
              <a:t>예측치 산출</a:t>
            </a:r>
            <a:endParaRPr lang="en-US" altLang="ko-KR" dirty="0">
              <a:solidFill>
                <a:schemeClr val="bg1"/>
              </a:solidFill>
              <a:ea typeface="Black Han Sans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F16986-B71F-4230-A7FE-5AA40E8060C0}"/>
              </a:ext>
            </a:extLst>
          </p:cNvPr>
          <p:cNvSpPr txBox="1"/>
          <p:nvPr/>
        </p:nvSpPr>
        <p:spPr>
          <a:xfrm>
            <a:off x="3818873" y="2748890"/>
            <a:ext cx="43652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Black Han Sans" pitchFamily="2" charset="-127"/>
              </a:rPr>
              <a:t>17~20</a:t>
            </a:r>
            <a:r>
              <a:rPr lang="ko-KR" altLang="en-US" dirty="0">
                <a:solidFill>
                  <a:schemeClr val="bg1"/>
                </a:solidFill>
                <a:ea typeface="Black Han Sans" pitchFamily="2" charset="-127"/>
              </a:rPr>
              <a:t>년 </a:t>
            </a:r>
            <a:r>
              <a:rPr lang="ko-KR" altLang="en-US" dirty="0" err="1">
                <a:solidFill>
                  <a:schemeClr val="bg1"/>
                </a:solidFill>
                <a:ea typeface="Black Han Sans" pitchFamily="2" charset="-127"/>
              </a:rPr>
              <a:t>시군구</a:t>
            </a:r>
            <a:r>
              <a:rPr lang="ko-KR" altLang="en-US" dirty="0">
                <a:solidFill>
                  <a:schemeClr val="bg1"/>
                </a:solidFill>
                <a:ea typeface="Black Han Sans" pitchFamily="2" charset="-127"/>
              </a:rPr>
              <a:t> 별 평균 유기동물 발생비율과</a:t>
            </a:r>
            <a:endParaRPr lang="en-US" altLang="ko-KR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ea typeface="Black Han Sans" pitchFamily="2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ea typeface="Black Han Sans" pitchFamily="2" charset="-127"/>
              </a:rPr>
              <a:t>번에서 산출된 값으로 </a:t>
            </a:r>
            <a:endParaRPr lang="en-US" altLang="ko-KR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ea typeface="Black Han Sans" pitchFamily="2" charset="-127"/>
              </a:rPr>
              <a:t>24</a:t>
            </a:r>
            <a:r>
              <a:rPr lang="ko-KR" altLang="en-US" dirty="0">
                <a:solidFill>
                  <a:schemeClr val="bg1"/>
                </a:solidFill>
                <a:ea typeface="Black Han Sans" pitchFamily="2" charset="-127"/>
              </a:rPr>
              <a:t>년 </a:t>
            </a:r>
            <a:r>
              <a:rPr lang="ko-KR" altLang="en-US" dirty="0" err="1">
                <a:solidFill>
                  <a:schemeClr val="bg1"/>
                </a:solidFill>
                <a:ea typeface="Black Han Sans" pitchFamily="2" charset="-127"/>
              </a:rPr>
              <a:t>시군구</a:t>
            </a:r>
            <a:r>
              <a:rPr lang="ko-KR" altLang="en-US" dirty="0">
                <a:solidFill>
                  <a:schemeClr val="bg1"/>
                </a:solidFill>
                <a:ea typeface="Black Han Sans" pitchFamily="2" charset="-127"/>
              </a:rPr>
              <a:t> 별 일평균 최대 유기동물 마리 수 </a:t>
            </a:r>
            <a:endParaRPr lang="en-US" altLang="ko-KR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ea typeface="Black Han Sans" pitchFamily="2" charset="-127"/>
              </a:rPr>
              <a:t>예측치 산출</a:t>
            </a:r>
            <a:endParaRPr lang="en-US" altLang="ko-KR" dirty="0">
              <a:solidFill>
                <a:schemeClr val="bg1"/>
              </a:solidFill>
              <a:ea typeface="Black Han Sans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A18A982-CDCD-4E9C-8185-259BC83F0AF7}"/>
              </a:ext>
            </a:extLst>
          </p:cNvPr>
          <p:cNvGrpSpPr/>
          <p:nvPr/>
        </p:nvGrpSpPr>
        <p:grpSpPr>
          <a:xfrm>
            <a:off x="1882315" y="4181805"/>
            <a:ext cx="8331958" cy="2554545"/>
            <a:chOff x="7596640" y="2757146"/>
            <a:chExt cx="8331958" cy="255454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DB9061-1A04-462D-8E9E-1D98E069C7B8}"/>
                </a:ext>
              </a:extLst>
            </p:cNvPr>
            <p:cNvSpPr txBox="1"/>
            <p:nvPr/>
          </p:nvSpPr>
          <p:spPr>
            <a:xfrm>
              <a:off x="8046312" y="2757146"/>
              <a:ext cx="7882286" cy="2554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  <a:ea typeface="Black Han Sans" pitchFamily="2" charset="-127"/>
                </a:rPr>
                <a:t>보호기간을 </a:t>
              </a:r>
              <a:r>
                <a:rPr lang="en-US" altLang="ko-KR" sz="4000" dirty="0">
                  <a:solidFill>
                    <a:schemeClr val="bg1"/>
                  </a:solidFill>
                  <a:ea typeface="Black Han Sans" pitchFamily="2" charset="-127"/>
                </a:rPr>
                <a:t>30</a:t>
              </a:r>
              <a:r>
                <a:rPr lang="ko-KR" altLang="en-US" sz="4000" dirty="0">
                  <a:solidFill>
                    <a:schemeClr val="bg1"/>
                  </a:solidFill>
                  <a:ea typeface="Black Han Sans" pitchFamily="2" charset="-127"/>
                </a:rPr>
                <a:t>일</a:t>
              </a:r>
              <a:r>
                <a:rPr lang="en-US" altLang="ko-KR" sz="4000" dirty="0">
                  <a:solidFill>
                    <a:schemeClr val="bg1"/>
                  </a:solidFill>
                  <a:ea typeface="Black Han Sans" pitchFamily="2" charset="-127"/>
                </a:rPr>
                <a:t>(</a:t>
              </a:r>
              <a:r>
                <a:rPr lang="ko-KR" altLang="en-US" sz="4000" dirty="0">
                  <a:solidFill>
                    <a:schemeClr val="bg1"/>
                  </a:solidFill>
                  <a:ea typeface="Black Han Sans" pitchFamily="2" charset="-127"/>
                </a:rPr>
                <a:t>평균치</a:t>
              </a:r>
              <a:r>
                <a:rPr lang="en-US" altLang="ko-KR" sz="4000" dirty="0">
                  <a:solidFill>
                    <a:schemeClr val="bg1"/>
                  </a:solidFill>
                  <a:ea typeface="Black Han Sans" pitchFamily="2" charset="-127"/>
                </a:rPr>
                <a:t>)</a:t>
              </a:r>
              <a:r>
                <a:rPr lang="ko-KR" altLang="en-US" sz="4000" dirty="0">
                  <a:solidFill>
                    <a:schemeClr val="bg1"/>
                  </a:solidFill>
                  <a:ea typeface="Black Han Sans" pitchFamily="2" charset="-127"/>
                </a:rPr>
                <a:t>로 설정한 후</a:t>
              </a:r>
              <a:r>
                <a:rPr lang="en-US" altLang="ko-KR" sz="4000" dirty="0">
                  <a:solidFill>
                    <a:schemeClr val="bg1"/>
                  </a:solidFill>
                  <a:ea typeface="Black Han Sans" pitchFamily="2" charset="-127"/>
                </a:rPr>
                <a:t>,</a:t>
              </a:r>
              <a:r>
                <a:rPr lang="ko-KR" altLang="en-US" sz="4000" dirty="0">
                  <a:solidFill>
                    <a:schemeClr val="bg1"/>
                  </a:solidFill>
                  <a:ea typeface="Black Han Sans" pitchFamily="2" charset="-127"/>
                </a:rPr>
                <a:t> </a:t>
              </a:r>
              <a:endParaRPr lang="en-US" altLang="ko-KR" sz="4000" dirty="0">
                <a:solidFill>
                  <a:schemeClr val="bg1"/>
                </a:solidFill>
                <a:ea typeface="Black Han Sans" pitchFamily="2" charset="-127"/>
              </a:endParaRPr>
            </a:p>
            <a:p>
              <a:r>
                <a:rPr lang="en-US" altLang="ko-KR" sz="4000" dirty="0">
                  <a:solidFill>
                    <a:schemeClr val="bg1"/>
                  </a:solidFill>
                  <a:ea typeface="Black Han Sans" pitchFamily="2" charset="-127"/>
                </a:rPr>
                <a:t>2</a:t>
              </a:r>
              <a:r>
                <a:rPr lang="ko-KR" altLang="en-US" sz="4000" dirty="0">
                  <a:solidFill>
                    <a:schemeClr val="bg1"/>
                  </a:solidFill>
                  <a:ea typeface="Black Han Sans" pitchFamily="2" charset="-127"/>
                </a:rPr>
                <a:t>번에 산출된 값에 </a:t>
              </a:r>
              <a:r>
                <a:rPr lang="en-US" altLang="ko-KR" sz="4000" dirty="0">
                  <a:solidFill>
                    <a:schemeClr val="bg1"/>
                  </a:solidFill>
                  <a:ea typeface="Black Han Sans" pitchFamily="2" charset="-127"/>
                </a:rPr>
                <a:t>30</a:t>
              </a:r>
              <a:r>
                <a:rPr lang="ko-KR" altLang="en-US" sz="4000" dirty="0">
                  <a:solidFill>
                    <a:schemeClr val="bg1"/>
                  </a:solidFill>
                  <a:ea typeface="Black Han Sans" pitchFamily="2" charset="-127"/>
                </a:rPr>
                <a:t>일을 곱해 </a:t>
              </a:r>
              <a:endParaRPr lang="en-US" altLang="ko-KR" sz="4000" dirty="0">
                <a:solidFill>
                  <a:schemeClr val="bg1"/>
                </a:solidFill>
                <a:ea typeface="Black Han Sans" pitchFamily="2" charset="-127"/>
              </a:endParaRPr>
            </a:p>
            <a:p>
              <a:r>
                <a:rPr lang="en-US" altLang="ko-KR" sz="4000" dirty="0">
                  <a:solidFill>
                    <a:schemeClr val="bg1"/>
                  </a:solidFill>
                  <a:ea typeface="Black Han Sans" pitchFamily="2" charset="-127"/>
                </a:rPr>
                <a:t>24</a:t>
              </a:r>
              <a:r>
                <a:rPr lang="ko-KR" altLang="en-US" sz="4000" dirty="0">
                  <a:solidFill>
                    <a:schemeClr val="bg1"/>
                  </a:solidFill>
                  <a:ea typeface="Black Han Sans" pitchFamily="2" charset="-127"/>
                </a:rPr>
                <a:t>년 </a:t>
              </a:r>
              <a:r>
                <a:rPr lang="ko-KR" altLang="en-US" sz="4000" dirty="0" err="1">
                  <a:solidFill>
                    <a:schemeClr val="bg1"/>
                  </a:solidFill>
                  <a:ea typeface="Black Han Sans" pitchFamily="2" charset="-127"/>
                </a:rPr>
                <a:t>시군구</a:t>
              </a:r>
              <a:r>
                <a:rPr lang="ko-KR" altLang="en-US" sz="4000" dirty="0">
                  <a:solidFill>
                    <a:schemeClr val="bg1"/>
                  </a:solidFill>
                  <a:ea typeface="Black Han Sans" pitchFamily="2" charset="-127"/>
                </a:rPr>
                <a:t> 별 일 최대 유기동물 수 </a:t>
              </a:r>
              <a:endParaRPr lang="en-US" altLang="ko-KR" sz="4000" dirty="0">
                <a:solidFill>
                  <a:schemeClr val="bg1"/>
                </a:solidFill>
                <a:ea typeface="Black Han Sans" pitchFamily="2" charset="-127"/>
              </a:endParaRPr>
            </a:p>
            <a:p>
              <a:r>
                <a:rPr lang="ko-KR" altLang="en-US" sz="4000" dirty="0">
                  <a:solidFill>
                    <a:schemeClr val="bg1"/>
                  </a:solidFill>
                  <a:ea typeface="Black Han Sans" pitchFamily="2" charset="-127"/>
                </a:rPr>
                <a:t>예측치 산출</a:t>
              </a:r>
              <a:endParaRPr lang="en-US" altLang="ko-KR" sz="4000" dirty="0">
                <a:solidFill>
                  <a:schemeClr val="bg1"/>
                </a:solidFill>
                <a:ea typeface="Black Han Sans" pitchFamily="2" charset="-127"/>
              </a:endParaRPr>
            </a:p>
          </p:txBody>
        </p:sp>
        <p:pic>
          <p:nvPicPr>
            <p:cNvPr id="21" name="그래픽 20" descr="배지 3 단색으로 채워진">
              <a:extLst>
                <a:ext uri="{FF2B5EF4-FFF2-40B4-BE49-F238E27FC236}">
                  <a16:creationId xmlns:a16="http://schemas.microsoft.com/office/drawing/2014/main" id="{D9788684-7535-48DA-8210-926DD23D3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596640" y="2801559"/>
              <a:ext cx="432678" cy="4326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383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5169533-8960-4405-ABAF-4809AB9ED5BA}"/>
              </a:ext>
            </a:extLst>
          </p:cNvPr>
          <p:cNvSpPr/>
          <p:nvPr/>
        </p:nvSpPr>
        <p:spPr>
          <a:xfrm>
            <a:off x="0" y="0"/>
            <a:ext cx="7894320" cy="6858000"/>
          </a:xfrm>
          <a:prstGeom prst="roundRect">
            <a:avLst>
              <a:gd name="adj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FC38258-05D9-4167-9B21-03C4F8F20E57}"/>
              </a:ext>
            </a:extLst>
          </p:cNvPr>
          <p:cNvSpPr/>
          <p:nvPr/>
        </p:nvSpPr>
        <p:spPr>
          <a:xfrm>
            <a:off x="7254240" y="0"/>
            <a:ext cx="885443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190178-73D9-4AD0-8364-DD83A5142C3A}"/>
              </a:ext>
            </a:extLst>
          </p:cNvPr>
          <p:cNvSpPr txBox="1"/>
          <p:nvPr/>
        </p:nvSpPr>
        <p:spPr>
          <a:xfrm>
            <a:off x="8595360" y="175711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ea typeface="Black Han Sans" pitchFamily="2" charset="-127"/>
              </a:rPr>
              <a:t>분석 기획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AA66A-371E-4728-BB05-F3B8B4786291}"/>
              </a:ext>
            </a:extLst>
          </p:cNvPr>
          <p:cNvSpPr txBox="1"/>
          <p:nvPr/>
        </p:nvSpPr>
        <p:spPr>
          <a:xfrm>
            <a:off x="8595360" y="2656262"/>
            <a:ext cx="2053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ea typeface="Black Han Sans" pitchFamily="2" charset="-127"/>
              </a:rPr>
              <a:t>분석 탐색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354EF6-3502-4F55-872B-79EC830AD2E6}"/>
              </a:ext>
            </a:extLst>
          </p:cNvPr>
          <p:cNvSpPr txBox="1"/>
          <p:nvPr/>
        </p:nvSpPr>
        <p:spPr>
          <a:xfrm>
            <a:off x="8595360" y="3555407"/>
            <a:ext cx="2595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ea typeface="Black Han Sans" pitchFamily="2" charset="-127"/>
              </a:rPr>
              <a:t>분석 모델링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C2FECB-93A0-42DC-AC76-41F46B99D3CD}"/>
              </a:ext>
            </a:extLst>
          </p:cNvPr>
          <p:cNvSpPr txBox="1"/>
          <p:nvPr/>
        </p:nvSpPr>
        <p:spPr>
          <a:xfrm>
            <a:off x="8595360" y="4454552"/>
            <a:ext cx="2047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ea typeface="Black Han Sans" pitchFamily="2" charset="-127"/>
              </a:rPr>
              <a:t>분석 결과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9F099D-6B40-46EF-8656-FA814BF739C7}"/>
              </a:ext>
            </a:extLst>
          </p:cNvPr>
          <p:cNvSpPr txBox="1"/>
          <p:nvPr/>
        </p:nvSpPr>
        <p:spPr>
          <a:xfrm>
            <a:off x="2572278" y="2644170"/>
            <a:ext cx="35237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FF0000"/>
                </a:solidFill>
                <a:latin typeface="배달의민족 도현" panose="020B0600000101010101" pitchFamily="50" charset="-127"/>
                <a:ea typeface="Black Han Sans" pitchFamily="2" charset="-127"/>
              </a:rPr>
              <a:t>Index</a:t>
            </a:r>
            <a:endParaRPr lang="ko-KR" altLang="en-US" sz="9600" dirty="0">
              <a:latin typeface="배달의민족 도현" panose="020B0600000101010101" pitchFamily="50" charset="-127"/>
              <a:ea typeface="Black Han Sans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5027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38FAD33-3B2E-4402-A3C7-BB226969D111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7F109C-D3C7-49D6-907C-A1EE9517D9EC}"/>
              </a:ext>
            </a:extLst>
          </p:cNvPr>
          <p:cNvSpPr txBox="1"/>
          <p:nvPr/>
        </p:nvSpPr>
        <p:spPr>
          <a:xfrm>
            <a:off x="934266" y="879879"/>
            <a:ext cx="1793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E699"/>
                </a:solidFill>
                <a:ea typeface="Black Han Sans" pitchFamily="2" charset="-127"/>
              </a:rPr>
              <a:t>구성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BFFDA9F-0A31-45D2-BD05-26399E6EF2ED}"/>
              </a:ext>
            </a:extLst>
          </p:cNvPr>
          <p:cNvSpPr/>
          <p:nvPr/>
        </p:nvSpPr>
        <p:spPr>
          <a:xfrm flipH="1">
            <a:off x="-791010" y="1893249"/>
            <a:ext cx="14535741" cy="439720"/>
          </a:xfrm>
          <a:prstGeom prst="round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ECBB07A-EFB3-4E7B-8EB5-6DDFBC4EC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11333" y="1907717"/>
            <a:ext cx="1919810" cy="27144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B8682DD-AB9B-4719-8E1C-AC80D01BBE82}"/>
              </a:ext>
            </a:extLst>
          </p:cNvPr>
          <p:cNvSpPr txBox="1"/>
          <p:nvPr/>
        </p:nvSpPr>
        <p:spPr>
          <a:xfrm>
            <a:off x="1254211" y="4371691"/>
            <a:ext cx="19992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ea typeface="Black Han Sans" pitchFamily="2" charset="-127"/>
              </a:rPr>
              <a:t>*</a:t>
            </a:r>
            <a:r>
              <a:rPr lang="ko-KR" altLang="en-US" sz="2000" dirty="0">
                <a:solidFill>
                  <a:schemeClr val="bg1"/>
                </a:solidFill>
                <a:ea typeface="Black Han Sans" pitchFamily="2" charset="-127"/>
              </a:rPr>
              <a:t>데이터 값 예시 </a:t>
            </a:r>
            <a:r>
              <a:rPr lang="en-US" altLang="ko-KR" sz="2000" dirty="0">
                <a:solidFill>
                  <a:schemeClr val="bg1"/>
                </a:solidFill>
                <a:ea typeface="Black Han Sans" pitchFamily="2" charset="-127"/>
              </a:rPr>
              <a:t>:</a:t>
            </a:r>
            <a:r>
              <a:rPr lang="ko-KR" altLang="en-US" sz="2000" dirty="0">
                <a:solidFill>
                  <a:schemeClr val="bg1"/>
                </a:solidFill>
                <a:ea typeface="Black Han Sans" pitchFamily="2" charset="-127"/>
              </a:rPr>
              <a:t> </a:t>
            </a:r>
            <a:endParaRPr lang="en-US" altLang="ko-KR" sz="2000" dirty="0">
              <a:solidFill>
                <a:schemeClr val="bg1"/>
              </a:solidFill>
              <a:ea typeface="Black Han Sans" pitchFamily="2" charset="-127"/>
            </a:endParaRPr>
          </a:p>
          <a:p>
            <a:endParaRPr lang="en-US" altLang="ko-KR" sz="20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438815A-EE71-45EC-B4E0-42BF72234CD2}"/>
              </a:ext>
            </a:extLst>
          </p:cNvPr>
          <p:cNvGrpSpPr/>
          <p:nvPr/>
        </p:nvGrpSpPr>
        <p:grpSpPr>
          <a:xfrm>
            <a:off x="714310" y="356660"/>
            <a:ext cx="2116056" cy="523220"/>
            <a:chOff x="2798515" y="2497976"/>
            <a:chExt cx="2116056" cy="52322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68DCDB8-E56D-45FF-9B6E-A3312AAF4255}"/>
                </a:ext>
              </a:extLst>
            </p:cNvPr>
            <p:cNvSpPr txBox="1"/>
            <p:nvPr/>
          </p:nvSpPr>
          <p:spPr>
            <a:xfrm>
              <a:off x="3018470" y="2497976"/>
              <a:ext cx="18961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>
                  <a:solidFill>
                    <a:schemeClr val="bg1"/>
                  </a:solidFill>
                  <a:ea typeface="Black Han Sans" pitchFamily="2" charset="-127"/>
                </a:rPr>
                <a:t>분석 모델링 </a:t>
              </a:r>
              <a:endParaRPr lang="ko-KR" altLang="en-US" sz="2800" dirty="0">
                <a:solidFill>
                  <a:schemeClr val="bg1"/>
                </a:solidFill>
                <a:ea typeface="Black Han Sans" pitchFamily="2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4EA21CF-73AD-4659-BEB0-BD29C951262B}"/>
                </a:ext>
              </a:extLst>
            </p:cNvPr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5" name="그래픽 24" descr="배지 1 단색으로 채워진">
            <a:extLst>
              <a:ext uri="{FF2B5EF4-FFF2-40B4-BE49-F238E27FC236}">
                <a16:creationId xmlns:a16="http://schemas.microsoft.com/office/drawing/2014/main" id="{A4FB732D-0F98-4D62-A15E-DAE2F0CE4E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076" y="2527600"/>
            <a:ext cx="254408" cy="254408"/>
          </a:xfrm>
          <a:prstGeom prst="rect">
            <a:avLst/>
          </a:prstGeom>
        </p:spPr>
      </p:pic>
      <p:pic>
        <p:nvPicPr>
          <p:cNvPr id="27" name="그래픽 26" descr="배지 단색으로 채워진">
            <a:extLst>
              <a:ext uri="{FF2B5EF4-FFF2-40B4-BE49-F238E27FC236}">
                <a16:creationId xmlns:a16="http://schemas.microsoft.com/office/drawing/2014/main" id="{C737BFCF-256C-459A-A0AD-CB194E057C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3961" y="2527600"/>
            <a:ext cx="254408" cy="25440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B18246E-D97A-4164-9D18-A4A06B526110}"/>
              </a:ext>
            </a:extLst>
          </p:cNvPr>
          <p:cNvSpPr txBox="1"/>
          <p:nvPr/>
        </p:nvSpPr>
        <p:spPr>
          <a:xfrm>
            <a:off x="3719386" y="1233229"/>
            <a:ext cx="51074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FFE699"/>
                </a:solidFill>
                <a:ea typeface="Black Han Sans" pitchFamily="2" charset="-127"/>
              </a:rPr>
              <a:t>2024</a:t>
            </a:r>
            <a:r>
              <a:rPr lang="ko-KR" altLang="en-US" sz="3000" dirty="0">
                <a:solidFill>
                  <a:srgbClr val="FFE699"/>
                </a:solidFill>
                <a:ea typeface="Black Han Sans" pitchFamily="2" charset="-127"/>
              </a:rPr>
              <a:t>년 일 최대 </a:t>
            </a:r>
            <a:r>
              <a:rPr lang="ko-KR" altLang="en-US" sz="3000" dirty="0" err="1">
                <a:solidFill>
                  <a:srgbClr val="FFE699"/>
                </a:solidFill>
                <a:ea typeface="Black Han Sans" pitchFamily="2" charset="-127"/>
              </a:rPr>
              <a:t>마리수</a:t>
            </a:r>
            <a:r>
              <a:rPr lang="ko-KR" altLang="en-US" sz="3000" dirty="0">
                <a:solidFill>
                  <a:srgbClr val="FFE699"/>
                </a:solidFill>
                <a:ea typeface="Black Han Sans" pitchFamily="2" charset="-127"/>
              </a:rPr>
              <a:t> 예측방법</a:t>
            </a:r>
            <a:endParaRPr lang="en-US" altLang="ko-KR" sz="3000" dirty="0">
              <a:solidFill>
                <a:srgbClr val="FFE699"/>
              </a:solidFill>
              <a:ea typeface="Black Han Sans" pitchFamily="2" charset="-127"/>
            </a:endParaRPr>
          </a:p>
        </p:txBody>
      </p:sp>
      <p:pic>
        <p:nvPicPr>
          <p:cNvPr id="30" name="그래픽 29" descr="배지 윤곽선">
            <a:extLst>
              <a:ext uri="{FF2B5EF4-FFF2-40B4-BE49-F238E27FC236}">
                <a16:creationId xmlns:a16="http://schemas.microsoft.com/office/drawing/2014/main" id="{1BD0D20E-8093-4BBA-9A30-64EEA16C78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78628" y="1281628"/>
            <a:ext cx="457199" cy="45719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C60D456-E1D2-42B7-AA53-63422B0FBB27}"/>
              </a:ext>
            </a:extLst>
          </p:cNvPr>
          <p:cNvSpPr txBox="1"/>
          <p:nvPr/>
        </p:nvSpPr>
        <p:spPr>
          <a:xfrm>
            <a:off x="3551786" y="4371691"/>
            <a:ext cx="72889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ea typeface="Black Han Sans" pitchFamily="2" charset="-127"/>
              </a:rPr>
              <a:t>2024</a:t>
            </a:r>
            <a:r>
              <a:rPr lang="ko-KR" altLang="en-US" sz="2000" dirty="0">
                <a:solidFill>
                  <a:schemeClr val="bg1"/>
                </a:solidFill>
                <a:ea typeface="Black Han Sans" pitchFamily="2" charset="-127"/>
              </a:rPr>
              <a:t> 일평균 최대 유기동물 마리 수 </a:t>
            </a:r>
            <a:r>
              <a:rPr lang="en-US" altLang="ko-KR" sz="2000" dirty="0">
                <a:solidFill>
                  <a:schemeClr val="bg1"/>
                </a:solidFill>
                <a:ea typeface="Black Han Sans" pitchFamily="2" charset="-127"/>
              </a:rPr>
              <a:t>:</a:t>
            </a:r>
            <a:r>
              <a:rPr lang="ko-KR" altLang="en-US" sz="2000" dirty="0">
                <a:solidFill>
                  <a:schemeClr val="bg1"/>
                </a:solidFill>
                <a:ea typeface="Black Han Sans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ea typeface="Black Han Sans" pitchFamily="2" charset="-127"/>
              </a:rPr>
              <a:t>560</a:t>
            </a:r>
            <a:r>
              <a:rPr lang="ko-KR" altLang="en-US" sz="2000" dirty="0">
                <a:solidFill>
                  <a:schemeClr val="bg1"/>
                </a:solidFill>
                <a:ea typeface="Black Han Sans" pitchFamily="2" charset="-127"/>
              </a:rPr>
              <a:t>마리 </a:t>
            </a:r>
            <a:r>
              <a:rPr lang="en-US" altLang="ko-KR" sz="2000" dirty="0">
                <a:solidFill>
                  <a:schemeClr val="bg1"/>
                </a:solidFill>
                <a:ea typeface="Black Han Sans" pitchFamily="2" charset="-127"/>
              </a:rPr>
              <a:t>/ </a:t>
            </a:r>
            <a:r>
              <a:rPr lang="ko-KR" altLang="en-US" sz="2000" dirty="0">
                <a:solidFill>
                  <a:schemeClr val="bg1"/>
                </a:solidFill>
                <a:ea typeface="Black Han Sans" pitchFamily="2" charset="-127"/>
              </a:rPr>
              <a:t>일</a:t>
            </a:r>
            <a:endParaRPr lang="en-US" altLang="ko-KR" sz="20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ea typeface="Black Han Sans" pitchFamily="2" charset="-127"/>
              </a:rPr>
              <a:t>17~20</a:t>
            </a:r>
            <a:r>
              <a:rPr lang="ko-KR" altLang="en-US" sz="2000" dirty="0">
                <a:solidFill>
                  <a:schemeClr val="bg1"/>
                </a:solidFill>
                <a:ea typeface="Black Han Sans" pitchFamily="2" charset="-127"/>
              </a:rPr>
              <a:t>년 </a:t>
            </a:r>
            <a:r>
              <a:rPr lang="ko-KR" altLang="en-US" sz="2000" dirty="0" err="1">
                <a:solidFill>
                  <a:schemeClr val="bg1"/>
                </a:solidFill>
                <a:ea typeface="Black Han Sans" pitchFamily="2" charset="-127"/>
              </a:rPr>
              <a:t>시군구</a:t>
            </a:r>
            <a:r>
              <a:rPr lang="ko-KR" altLang="en-US" sz="2000" dirty="0">
                <a:solidFill>
                  <a:schemeClr val="bg1"/>
                </a:solidFill>
                <a:ea typeface="Black Han Sans" pitchFamily="2" charset="-127"/>
              </a:rPr>
              <a:t> 별 평균 유기동물 발생비율 </a:t>
            </a:r>
            <a:r>
              <a:rPr lang="en-US" altLang="ko-KR" sz="2000" dirty="0">
                <a:solidFill>
                  <a:schemeClr val="bg1"/>
                </a:solidFill>
                <a:ea typeface="Black Han Sans" pitchFamily="2" charset="-127"/>
              </a:rPr>
              <a:t>:</a:t>
            </a:r>
            <a:r>
              <a:rPr lang="ko-KR" altLang="en-US" sz="2000" dirty="0">
                <a:solidFill>
                  <a:schemeClr val="bg1"/>
                </a:solidFill>
                <a:ea typeface="Black Han Sans" pitchFamily="2" charset="-127"/>
              </a:rPr>
              <a:t> 서울 </a:t>
            </a:r>
            <a:r>
              <a:rPr lang="en-US" altLang="ko-KR" sz="2000" dirty="0">
                <a:solidFill>
                  <a:schemeClr val="bg1"/>
                </a:solidFill>
                <a:ea typeface="Black Han Sans" pitchFamily="2" charset="-127"/>
              </a:rPr>
              <a:t>10%, </a:t>
            </a:r>
            <a:r>
              <a:rPr lang="ko-KR" altLang="en-US" sz="2000" dirty="0">
                <a:solidFill>
                  <a:schemeClr val="bg1"/>
                </a:solidFill>
                <a:ea typeface="Black Han Sans" pitchFamily="2" charset="-127"/>
              </a:rPr>
              <a:t>경기</a:t>
            </a:r>
            <a:r>
              <a:rPr lang="en-US" altLang="ko-KR" sz="2000" dirty="0">
                <a:solidFill>
                  <a:schemeClr val="bg1"/>
                </a:solidFill>
                <a:ea typeface="Black Han Sans" pitchFamily="2" charset="-127"/>
              </a:rPr>
              <a:t> 25%..</a:t>
            </a:r>
          </a:p>
          <a:p>
            <a:r>
              <a:rPr lang="en-US" altLang="ko-KR" sz="2000" dirty="0">
                <a:solidFill>
                  <a:schemeClr val="bg1"/>
                </a:solidFill>
                <a:ea typeface="Black Han Sans" pitchFamily="2" charset="-127"/>
              </a:rPr>
              <a:t>2024</a:t>
            </a:r>
            <a:r>
              <a:rPr lang="ko-KR" altLang="en-US" sz="2000" dirty="0">
                <a:solidFill>
                  <a:schemeClr val="bg1"/>
                </a:solidFill>
                <a:ea typeface="Black Han Sans" pitchFamily="2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ea typeface="Black Han Sans" pitchFamily="2" charset="-127"/>
              </a:rPr>
              <a:t>시군구</a:t>
            </a:r>
            <a:r>
              <a:rPr lang="ko-KR" altLang="en-US" sz="2000" dirty="0">
                <a:solidFill>
                  <a:schemeClr val="bg1"/>
                </a:solidFill>
                <a:ea typeface="Black Han Sans" pitchFamily="2" charset="-127"/>
              </a:rPr>
              <a:t> 별 일평균 최대 유기동물 마리 수 </a:t>
            </a:r>
            <a:r>
              <a:rPr lang="en-US" altLang="ko-KR" sz="2000" dirty="0">
                <a:solidFill>
                  <a:schemeClr val="bg1"/>
                </a:solidFill>
                <a:ea typeface="Black Han Sans" pitchFamily="2" charset="-127"/>
              </a:rPr>
              <a:t>:</a:t>
            </a:r>
            <a:r>
              <a:rPr lang="ko-KR" altLang="en-US" sz="2000" dirty="0">
                <a:solidFill>
                  <a:schemeClr val="bg1"/>
                </a:solidFill>
                <a:ea typeface="Black Han Sans" pitchFamily="2" charset="-127"/>
              </a:rPr>
              <a:t> 서울 </a:t>
            </a:r>
            <a:r>
              <a:rPr lang="en-US" altLang="ko-KR" sz="2000" dirty="0">
                <a:solidFill>
                  <a:schemeClr val="bg1"/>
                </a:solidFill>
                <a:ea typeface="Black Han Sans" pitchFamily="2" charset="-127"/>
              </a:rPr>
              <a:t>56</a:t>
            </a:r>
            <a:r>
              <a:rPr lang="ko-KR" altLang="en-US" sz="2000" dirty="0">
                <a:solidFill>
                  <a:schemeClr val="bg1"/>
                </a:solidFill>
                <a:ea typeface="Black Han Sans" pitchFamily="2" charset="-127"/>
              </a:rPr>
              <a:t>마리 </a:t>
            </a:r>
            <a:r>
              <a:rPr lang="en-US" altLang="ko-KR" sz="2000" dirty="0">
                <a:solidFill>
                  <a:schemeClr val="bg1"/>
                </a:solidFill>
                <a:ea typeface="Black Han Sans" pitchFamily="2" charset="-127"/>
              </a:rPr>
              <a:t>/ </a:t>
            </a:r>
            <a:r>
              <a:rPr lang="ko-KR" altLang="en-US" sz="2000" dirty="0">
                <a:solidFill>
                  <a:schemeClr val="bg1"/>
                </a:solidFill>
                <a:ea typeface="Black Han Sans" pitchFamily="2" charset="-127"/>
              </a:rPr>
              <a:t>일</a:t>
            </a:r>
            <a:endParaRPr lang="en-US" altLang="ko-KR" sz="20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ea typeface="Black Han Sans" pitchFamily="2" charset="-127"/>
              </a:rPr>
              <a:t>2024</a:t>
            </a:r>
            <a:r>
              <a:rPr lang="ko-KR" altLang="en-US" sz="2000" dirty="0">
                <a:solidFill>
                  <a:schemeClr val="bg1"/>
                </a:solidFill>
                <a:ea typeface="Black Han Sans" pitchFamily="2" charset="-127"/>
              </a:rPr>
              <a:t> 일 최대 유기동물 마리 수 </a:t>
            </a:r>
            <a:r>
              <a:rPr lang="en-US" altLang="ko-KR" sz="2000" dirty="0">
                <a:solidFill>
                  <a:schemeClr val="bg1"/>
                </a:solidFill>
                <a:ea typeface="Black Han Sans" pitchFamily="2" charset="-127"/>
              </a:rPr>
              <a:t>:</a:t>
            </a:r>
            <a:r>
              <a:rPr lang="ko-KR" altLang="en-US" sz="2000" dirty="0">
                <a:solidFill>
                  <a:schemeClr val="bg1"/>
                </a:solidFill>
                <a:ea typeface="Black Han Sans" pitchFamily="2" charset="-127"/>
              </a:rPr>
              <a:t> 서울 일 최대 </a:t>
            </a:r>
            <a:r>
              <a:rPr lang="en-US" altLang="ko-KR" sz="2000" dirty="0">
                <a:solidFill>
                  <a:schemeClr val="bg1"/>
                </a:solidFill>
                <a:ea typeface="Black Han Sans" pitchFamily="2" charset="-127"/>
              </a:rPr>
              <a:t>1680</a:t>
            </a:r>
            <a:r>
              <a:rPr lang="ko-KR" altLang="en-US" sz="2000" dirty="0">
                <a:solidFill>
                  <a:schemeClr val="bg1"/>
                </a:solidFill>
                <a:ea typeface="Black Han Sans" pitchFamily="2" charset="-127"/>
              </a:rPr>
              <a:t>마리</a:t>
            </a:r>
            <a:endParaRPr lang="en-US" altLang="ko-KR" sz="20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FDCE36-D73B-4AD5-B5A3-51AC6E933541}"/>
              </a:ext>
            </a:extLst>
          </p:cNvPr>
          <p:cNvSpPr txBox="1"/>
          <p:nvPr/>
        </p:nvSpPr>
        <p:spPr>
          <a:xfrm>
            <a:off x="341335" y="2748890"/>
            <a:ext cx="34323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Black Han Sans" pitchFamily="2" charset="-127"/>
              </a:rPr>
              <a:t>ARIMA</a:t>
            </a:r>
            <a:r>
              <a:rPr lang="ko-KR" altLang="en-US" dirty="0">
                <a:solidFill>
                  <a:schemeClr val="bg1"/>
                </a:solidFill>
                <a:ea typeface="Black Han Sans" pitchFamily="2" charset="-127"/>
              </a:rPr>
              <a:t>분석의 예측범위 중 </a:t>
            </a:r>
            <a:endParaRPr lang="en-US" altLang="ko-KR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ea typeface="Black Han Sans" pitchFamily="2" charset="-127"/>
              </a:rPr>
              <a:t>상한치를 사용해 </a:t>
            </a:r>
            <a:endParaRPr lang="en-US" altLang="ko-KR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ea typeface="Black Han Sans" pitchFamily="2" charset="-127"/>
              </a:rPr>
              <a:t>24</a:t>
            </a:r>
            <a:r>
              <a:rPr lang="ko-KR" altLang="en-US" dirty="0">
                <a:solidFill>
                  <a:schemeClr val="bg1"/>
                </a:solidFill>
                <a:ea typeface="Black Han Sans" pitchFamily="2" charset="-127"/>
              </a:rPr>
              <a:t>년 일평균 최대 유기동물 마리 수 </a:t>
            </a:r>
            <a:endParaRPr lang="en-US" altLang="ko-KR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ea typeface="Black Han Sans" pitchFamily="2" charset="-127"/>
              </a:rPr>
              <a:t>예측치 산출</a:t>
            </a:r>
            <a:endParaRPr lang="en-US" altLang="ko-KR" dirty="0">
              <a:solidFill>
                <a:schemeClr val="bg1"/>
              </a:solidFill>
              <a:ea typeface="Black Han Sans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BF8CC7-BA47-4D3F-9D8E-10AA421848DA}"/>
              </a:ext>
            </a:extLst>
          </p:cNvPr>
          <p:cNvSpPr txBox="1"/>
          <p:nvPr/>
        </p:nvSpPr>
        <p:spPr>
          <a:xfrm>
            <a:off x="3818873" y="2748890"/>
            <a:ext cx="43652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a typeface="Black Han Sans" pitchFamily="2" charset="-127"/>
              </a:rPr>
              <a:t>17~20</a:t>
            </a:r>
            <a:r>
              <a:rPr lang="ko-KR" altLang="en-US" dirty="0">
                <a:solidFill>
                  <a:schemeClr val="bg1"/>
                </a:solidFill>
                <a:ea typeface="Black Han Sans" pitchFamily="2" charset="-127"/>
              </a:rPr>
              <a:t>년 </a:t>
            </a:r>
            <a:r>
              <a:rPr lang="ko-KR" altLang="en-US" dirty="0" err="1">
                <a:solidFill>
                  <a:schemeClr val="bg1"/>
                </a:solidFill>
                <a:ea typeface="Black Han Sans" pitchFamily="2" charset="-127"/>
              </a:rPr>
              <a:t>시군구</a:t>
            </a:r>
            <a:r>
              <a:rPr lang="ko-KR" altLang="en-US" dirty="0">
                <a:solidFill>
                  <a:schemeClr val="bg1"/>
                </a:solidFill>
                <a:ea typeface="Black Han Sans" pitchFamily="2" charset="-127"/>
              </a:rPr>
              <a:t> 별 평균 유기동물 발생비율과</a:t>
            </a:r>
            <a:endParaRPr lang="en-US" altLang="ko-KR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ea typeface="Black Han Sans" pitchFamily="2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ea typeface="Black Han Sans" pitchFamily="2" charset="-127"/>
              </a:rPr>
              <a:t>번에서 산출된 값으로 </a:t>
            </a:r>
            <a:endParaRPr lang="en-US" altLang="ko-KR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ea typeface="Black Han Sans" pitchFamily="2" charset="-127"/>
              </a:rPr>
              <a:t>24</a:t>
            </a:r>
            <a:r>
              <a:rPr lang="ko-KR" altLang="en-US" dirty="0">
                <a:solidFill>
                  <a:schemeClr val="bg1"/>
                </a:solidFill>
                <a:ea typeface="Black Han Sans" pitchFamily="2" charset="-127"/>
              </a:rPr>
              <a:t>년 </a:t>
            </a:r>
            <a:r>
              <a:rPr lang="ko-KR" altLang="en-US" dirty="0" err="1">
                <a:solidFill>
                  <a:schemeClr val="bg1"/>
                </a:solidFill>
                <a:ea typeface="Black Han Sans" pitchFamily="2" charset="-127"/>
              </a:rPr>
              <a:t>시군구</a:t>
            </a:r>
            <a:r>
              <a:rPr lang="ko-KR" altLang="en-US" dirty="0">
                <a:solidFill>
                  <a:schemeClr val="bg1"/>
                </a:solidFill>
                <a:ea typeface="Black Han Sans" pitchFamily="2" charset="-127"/>
              </a:rPr>
              <a:t> 별 일평균 최대 유기동물 마리 수 </a:t>
            </a:r>
            <a:endParaRPr lang="en-US" altLang="ko-KR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ea typeface="Black Han Sans" pitchFamily="2" charset="-127"/>
              </a:rPr>
              <a:t>예측치 산출</a:t>
            </a:r>
            <a:endParaRPr lang="en-US" altLang="ko-KR" dirty="0">
              <a:solidFill>
                <a:schemeClr val="bg1"/>
              </a:solidFill>
              <a:ea typeface="Black Han Sans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8E6DBEE-F384-424A-833A-039E20F8C4D1}"/>
              </a:ext>
            </a:extLst>
          </p:cNvPr>
          <p:cNvGrpSpPr/>
          <p:nvPr/>
        </p:nvGrpSpPr>
        <p:grpSpPr>
          <a:xfrm>
            <a:off x="8229192" y="2521539"/>
            <a:ext cx="3650358" cy="1435936"/>
            <a:chOff x="8046312" y="2521539"/>
            <a:chExt cx="3650358" cy="143593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3CA1249-525F-4986-9844-C44218ED6834}"/>
                </a:ext>
              </a:extLst>
            </p:cNvPr>
            <p:cNvSpPr txBox="1"/>
            <p:nvPr/>
          </p:nvSpPr>
          <p:spPr>
            <a:xfrm>
              <a:off x="8046312" y="2757146"/>
              <a:ext cx="365035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ea typeface="Black Han Sans" pitchFamily="2" charset="-127"/>
                </a:rPr>
                <a:t>보호기간을 </a:t>
              </a:r>
              <a:r>
                <a:rPr lang="en-US" altLang="ko-KR" dirty="0">
                  <a:solidFill>
                    <a:schemeClr val="bg1"/>
                  </a:solidFill>
                  <a:ea typeface="Black Han Sans" pitchFamily="2" charset="-127"/>
                </a:rPr>
                <a:t>30</a:t>
              </a:r>
              <a:r>
                <a:rPr lang="ko-KR" altLang="en-US" dirty="0">
                  <a:solidFill>
                    <a:schemeClr val="bg1"/>
                  </a:solidFill>
                  <a:ea typeface="Black Han Sans" pitchFamily="2" charset="-127"/>
                </a:rPr>
                <a:t>일</a:t>
              </a:r>
              <a:r>
                <a:rPr lang="en-US" altLang="ko-KR" sz="1800" dirty="0">
                  <a:solidFill>
                    <a:schemeClr val="bg1"/>
                  </a:solidFill>
                  <a:ea typeface="Black Han Sans" pitchFamily="2" charset="-127"/>
                </a:rPr>
                <a:t>(</a:t>
              </a:r>
              <a:r>
                <a:rPr lang="ko-KR" altLang="en-US" sz="1800" dirty="0">
                  <a:solidFill>
                    <a:schemeClr val="bg1"/>
                  </a:solidFill>
                  <a:ea typeface="Black Han Sans" pitchFamily="2" charset="-127"/>
                </a:rPr>
                <a:t>평균치</a:t>
              </a:r>
              <a:r>
                <a:rPr lang="en-US" altLang="ko-KR" sz="1800" dirty="0">
                  <a:solidFill>
                    <a:schemeClr val="bg1"/>
                  </a:solidFill>
                  <a:ea typeface="Black Han Sans" pitchFamily="2" charset="-127"/>
                </a:rPr>
                <a:t>)</a:t>
              </a:r>
              <a:r>
                <a:rPr lang="ko-KR" altLang="en-US" dirty="0">
                  <a:solidFill>
                    <a:schemeClr val="bg1"/>
                  </a:solidFill>
                  <a:ea typeface="Black Han Sans" pitchFamily="2" charset="-127"/>
                </a:rPr>
                <a:t>로 설정한 후</a:t>
              </a:r>
              <a:r>
                <a:rPr lang="en-US" altLang="ko-KR" dirty="0">
                  <a:solidFill>
                    <a:schemeClr val="bg1"/>
                  </a:solidFill>
                  <a:ea typeface="Black Han Sans" pitchFamily="2" charset="-127"/>
                </a:rPr>
                <a:t>,</a:t>
              </a:r>
              <a:r>
                <a:rPr lang="ko-KR" altLang="en-US" dirty="0">
                  <a:solidFill>
                    <a:schemeClr val="bg1"/>
                  </a:solidFill>
                  <a:ea typeface="Black Han Sans" pitchFamily="2" charset="-127"/>
                </a:rPr>
                <a:t> </a:t>
              </a:r>
              <a:endParaRPr lang="en-US" altLang="ko-KR" dirty="0">
                <a:solidFill>
                  <a:schemeClr val="bg1"/>
                </a:solidFill>
                <a:ea typeface="Black Han Sans" pitchFamily="2" charset="-127"/>
              </a:endParaRPr>
            </a:p>
            <a:p>
              <a:r>
                <a:rPr lang="en-US" altLang="ko-KR" dirty="0">
                  <a:solidFill>
                    <a:schemeClr val="bg1"/>
                  </a:solidFill>
                  <a:ea typeface="Black Han Sans" pitchFamily="2" charset="-127"/>
                </a:rPr>
                <a:t>2</a:t>
              </a:r>
              <a:r>
                <a:rPr lang="ko-KR" altLang="en-US" dirty="0">
                  <a:solidFill>
                    <a:schemeClr val="bg1"/>
                  </a:solidFill>
                  <a:ea typeface="Black Han Sans" pitchFamily="2" charset="-127"/>
                </a:rPr>
                <a:t>번에 산출된 값에 </a:t>
              </a:r>
              <a:r>
                <a:rPr lang="en-US" altLang="ko-KR" dirty="0">
                  <a:solidFill>
                    <a:schemeClr val="bg1"/>
                  </a:solidFill>
                  <a:ea typeface="Black Han Sans" pitchFamily="2" charset="-127"/>
                </a:rPr>
                <a:t>30</a:t>
              </a:r>
              <a:r>
                <a:rPr lang="ko-KR" altLang="en-US" dirty="0">
                  <a:solidFill>
                    <a:schemeClr val="bg1"/>
                  </a:solidFill>
                  <a:ea typeface="Black Han Sans" pitchFamily="2" charset="-127"/>
                </a:rPr>
                <a:t>일을 곱해 </a:t>
              </a:r>
              <a:endParaRPr lang="en-US" altLang="ko-KR" dirty="0">
                <a:solidFill>
                  <a:schemeClr val="bg1"/>
                </a:solidFill>
                <a:ea typeface="Black Han Sans" pitchFamily="2" charset="-127"/>
              </a:endParaRPr>
            </a:p>
            <a:p>
              <a:r>
                <a:rPr lang="en-US" altLang="ko-KR" dirty="0">
                  <a:solidFill>
                    <a:schemeClr val="bg1"/>
                  </a:solidFill>
                  <a:ea typeface="Black Han Sans" pitchFamily="2" charset="-127"/>
                </a:rPr>
                <a:t>24</a:t>
              </a:r>
              <a:r>
                <a:rPr lang="ko-KR" altLang="en-US" dirty="0">
                  <a:solidFill>
                    <a:schemeClr val="bg1"/>
                  </a:solidFill>
                  <a:ea typeface="Black Han Sans" pitchFamily="2" charset="-127"/>
                </a:rPr>
                <a:t>년 </a:t>
              </a:r>
              <a:r>
                <a:rPr lang="ko-KR" altLang="en-US" dirty="0" err="1">
                  <a:solidFill>
                    <a:schemeClr val="bg1"/>
                  </a:solidFill>
                  <a:ea typeface="Black Han Sans" pitchFamily="2" charset="-127"/>
                </a:rPr>
                <a:t>시군구</a:t>
              </a:r>
              <a:r>
                <a:rPr lang="ko-KR" altLang="en-US" dirty="0">
                  <a:solidFill>
                    <a:schemeClr val="bg1"/>
                  </a:solidFill>
                  <a:ea typeface="Black Han Sans" pitchFamily="2" charset="-127"/>
                </a:rPr>
                <a:t> 별 일 최대 유기동물 수 </a:t>
              </a:r>
              <a:endParaRPr lang="en-US" altLang="ko-KR" dirty="0">
                <a:solidFill>
                  <a:schemeClr val="bg1"/>
                </a:solidFill>
                <a:ea typeface="Black Han Sans" pitchFamily="2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ea typeface="Black Han Sans" pitchFamily="2" charset="-127"/>
                </a:rPr>
                <a:t>예측치 산출</a:t>
              </a:r>
              <a:endParaRPr lang="en-US" altLang="ko-KR" dirty="0">
                <a:solidFill>
                  <a:schemeClr val="bg1"/>
                </a:solidFill>
                <a:ea typeface="Black Han Sans" pitchFamily="2" charset="-127"/>
              </a:endParaRPr>
            </a:p>
          </p:txBody>
        </p:sp>
        <p:pic>
          <p:nvPicPr>
            <p:cNvPr id="28" name="그래픽 27" descr="배지 3 단색으로 채워진">
              <a:extLst>
                <a:ext uri="{FF2B5EF4-FFF2-40B4-BE49-F238E27FC236}">
                  <a16:creationId xmlns:a16="http://schemas.microsoft.com/office/drawing/2014/main" id="{394ED34C-B5B4-40F2-861E-0B3D46C0A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111478" y="2521539"/>
              <a:ext cx="254408" cy="2544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1076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38FAD33-3B2E-4402-A3C7-BB226969D111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7F109C-D3C7-49D6-907C-A1EE9517D9EC}"/>
              </a:ext>
            </a:extLst>
          </p:cNvPr>
          <p:cNvSpPr txBox="1"/>
          <p:nvPr/>
        </p:nvSpPr>
        <p:spPr>
          <a:xfrm>
            <a:off x="934266" y="879879"/>
            <a:ext cx="1793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E699"/>
                </a:solidFill>
                <a:ea typeface="Black Han Sans" pitchFamily="2" charset="-127"/>
              </a:rPr>
              <a:t>구성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2C0C24-6A35-46FF-A4E8-824942CF8892}"/>
              </a:ext>
            </a:extLst>
          </p:cNvPr>
          <p:cNvSpPr txBox="1"/>
          <p:nvPr/>
        </p:nvSpPr>
        <p:spPr>
          <a:xfrm>
            <a:off x="714310" y="12912436"/>
            <a:ext cx="484780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군집화 결과를 토대로 지역별 </a:t>
            </a:r>
            <a:endParaRPr lang="en-US" altLang="ko-KR" sz="30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보호소 설립 로드맵을 마련한다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.</a:t>
            </a:r>
            <a:endParaRPr lang="ko-KR" altLang="en-US" sz="3000" dirty="0">
              <a:solidFill>
                <a:schemeClr val="bg1"/>
              </a:solidFill>
              <a:ea typeface="Black Han Sans" pitchFamily="2" charset="-127"/>
            </a:endParaRPr>
          </a:p>
          <a:p>
            <a:endParaRPr lang="en-US" altLang="ko-KR" sz="30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90BB2-ED8C-4E53-B0F1-BDF51C5F7E7B}"/>
              </a:ext>
            </a:extLst>
          </p:cNvPr>
          <p:cNvSpPr txBox="1"/>
          <p:nvPr/>
        </p:nvSpPr>
        <p:spPr>
          <a:xfrm>
            <a:off x="767017" y="8590616"/>
            <a:ext cx="49808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보호소를 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3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가지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(A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형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, B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형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, C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형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)</a:t>
            </a:r>
          </a:p>
          <a:p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유형으로 나누어 기준을 잡는다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E9285D-716F-4969-96A3-B4FFC100745F}"/>
              </a:ext>
            </a:extLst>
          </p:cNvPr>
          <p:cNvSpPr txBox="1"/>
          <p:nvPr/>
        </p:nvSpPr>
        <p:spPr>
          <a:xfrm>
            <a:off x="1822911" y="10520693"/>
            <a:ext cx="36311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err="1">
                <a:solidFill>
                  <a:schemeClr val="bg1"/>
                </a:solidFill>
                <a:ea typeface="Black Han Sans" pitchFamily="2" charset="-127"/>
              </a:rPr>
              <a:t>시군구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 별로 </a:t>
            </a:r>
            <a:endParaRPr lang="en-US" altLang="ko-KR" sz="30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예측 일 최대 마리 수를</a:t>
            </a:r>
            <a:endParaRPr lang="en-US" altLang="ko-KR" sz="30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산출해 낸다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E58DCB-0EFF-40FD-B176-F1192DA0DF59}"/>
              </a:ext>
            </a:extLst>
          </p:cNvPr>
          <p:cNvSpPr txBox="1"/>
          <p:nvPr/>
        </p:nvSpPr>
        <p:spPr>
          <a:xfrm>
            <a:off x="6384930" y="9098447"/>
            <a:ext cx="574067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ARIMA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분석으로 예측한 </a:t>
            </a:r>
            <a:endParaRPr lang="en-US" altLang="ko-KR" sz="30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2024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년 유기동물 마리 수를 활용하여</a:t>
            </a:r>
            <a:endParaRPr lang="en-US" altLang="ko-KR" sz="30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3000" dirty="0" err="1">
                <a:solidFill>
                  <a:schemeClr val="bg1"/>
                </a:solidFill>
                <a:ea typeface="Black Han Sans" pitchFamily="2" charset="-127"/>
              </a:rPr>
              <a:t>시군구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 별로 예측 일 최대 마리 수를 </a:t>
            </a:r>
            <a:endParaRPr lang="en-US" altLang="ko-KR" sz="30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산출해 낸다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40D87E-9679-41BB-B486-6DBCBE59E9AA}"/>
              </a:ext>
            </a:extLst>
          </p:cNvPr>
          <p:cNvSpPr txBox="1"/>
          <p:nvPr/>
        </p:nvSpPr>
        <p:spPr>
          <a:xfrm>
            <a:off x="6476861" y="11805695"/>
            <a:ext cx="46923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예측한 유기동물 수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, </a:t>
            </a:r>
          </a:p>
          <a:p>
            <a:r>
              <a:rPr lang="ko-KR" altLang="en-US" sz="3000" dirty="0" err="1">
                <a:solidFill>
                  <a:schemeClr val="bg1"/>
                </a:solidFill>
                <a:ea typeface="Black Han Sans" pitchFamily="2" charset="-127"/>
              </a:rPr>
              <a:t>시군구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 별 위치 등을 고려하여 </a:t>
            </a:r>
            <a:endParaRPr lang="en-US" altLang="ko-KR" sz="30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군집화를 진행한다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.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BFFDA9F-0A31-45D2-BD05-26399E6EF2ED}"/>
              </a:ext>
            </a:extLst>
          </p:cNvPr>
          <p:cNvSpPr/>
          <p:nvPr/>
        </p:nvSpPr>
        <p:spPr>
          <a:xfrm rot="16200000" flipH="1">
            <a:off x="-2635701" y="6662588"/>
            <a:ext cx="14535741" cy="390823"/>
          </a:xfrm>
          <a:prstGeom prst="roundRect">
            <a:avLst>
              <a:gd name="adj" fmla="val 10516"/>
            </a:avLst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879560E-5B05-44FD-8FE8-8190CDB8D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20" y="1695715"/>
            <a:ext cx="3213427" cy="4543576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alpha val="92000"/>
              </a:scheme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6C7DB56-3E42-4844-B68A-7EB47DAE32B9}"/>
              </a:ext>
            </a:extLst>
          </p:cNvPr>
          <p:cNvSpPr txBox="1"/>
          <p:nvPr/>
        </p:nvSpPr>
        <p:spPr>
          <a:xfrm>
            <a:off x="5878139" y="2008799"/>
            <a:ext cx="458170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ea typeface="Black Han Sans" pitchFamily="2" charset="-127"/>
              </a:rPr>
              <a:t>변수설정</a:t>
            </a:r>
            <a:r>
              <a:rPr lang="en-US" altLang="ko-KR" sz="2800" dirty="0">
                <a:solidFill>
                  <a:schemeClr val="bg1"/>
                </a:solidFill>
                <a:ea typeface="Black Han Sans" pitchFamily="2" charset="-127"/>
              </a:rPr>
              <a:t>:</a:t>
            </a:r>
            <a:r>
              <a:rPr lang="ko-KR" altLang="en-US" sz="2800" dirty="0">
                <a:solidFill>
                  <a:schemeClr val="bg1"/>
                </a:solidFill>
                <a:ea typeface="Black Han Sans" pitchFamily="2" charset="-127"/>
              </a:rPr>
              <a:t> 위도</a:t>
            </a:r>
            <a:r>
              <a:rPr lang="en-US" altLang="ko-KR" sz="2800" dirty="0">
                <a:solidFill>
                  <a:schemeClr val="bg1"/>
                </a:solidFill>
                <a:ea typeface="Black Han Sans" pitchFamily="2" charset="-127"/>
              </a:rPr>
              <a:t>,</a:t>
            </a:r>
            <a:r>
              <a:rPr lang="ko-KR" altLang="en-US" sz="2800" dirty="0">
                <a:solidFill>
                  <a:schemeClr val="bg1"/>
                </a:solidFill>
                <a:ea typeface="Black Han Sans" pitchFamily="2" charset="-127"/>
              </a:rPr>
              <a:t>경도</a:t>
            </a:r>
            <a:r>
              <a:rPr lang="en-US" altLang="ko-KR" sz="2800" dirty="0">
                <a:solidFill>
                  <a:schemeClr val="bg1"/>
                </a:solidFill>
                <a:ea typeface="Black Han Sans" pitchFamily="2" charset="-127"/>
              </a:rPr>
              <a:t>,</a:t>
            </a:r>
            <a:r>
              <a:rPr lang="ko-KR" altLang="en-US" sz="2800" dirty="0">
                <a:solidFill>
                  <a:schemeClr val="bg1"/>
                </a:solidFill>
                <a:ea typeface="Black Han Sans" pitchFamily="2" charset="-127"/>
              </a:rPr>
              <a:t>시도 정보</a:t>
            </a:r>
            <a:r>
              <a:rPr lang="en-US" altLang="ko-KR" sz="2800" dirty="0">
                <a:solidFill>
                  <a:schemeClr val="bg1"/>
                </a:solidFill>
                <a:ea typeface="Black Han Sans" pitchFamily="2" charset="-127"/>
              </a:rPr>
              <a:t>, </a:t>
            </a:r>
          </a:p>
          <a:p>
            <a:r>
              <a:rPr lang="ko-KR" altLang="en-US" sz="2800" dirty="0">
                <a:solidFill>
                  <a:schemeClr val="bg1"/>
                </a:solidFill>
                <a:ea typeface="Black Han Sans" pitchFamily="2" charset="-127"/>
              </a:rPr>
              <a:t>일 최대 유기동물 마리 수 </a:t>
            </a:r>
            <a:endParaRPr lang="en-US" altLang="ko-KR" sz="28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C33EC8-5133-497A-AFC7-7E0A72B2DB57}"/>
              </a:ext>
            </a:extLst>
          </p:cNvPr>
          <p:cNvSpPr txBox="1"/>
          <p:nvPr/>
        </p:nvSpPr>
        <p:spPr>
          <a:xfrm>
            <a:off x="5878139" y="3406445"/>
            <a:ext cx="597471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ea typeface="Black Han Sans" pitchFamily="2" charset="-127"/>
              </a:rPr>
              <a:t>지역 면적을 고려하여 </a:t>
            </a:r>
            <a:endParaRPr lang="en-US" altLang="ko-KR" sz="28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ea typeface="Black Han Sans" pitchFamily="2" charset="-127"/>
              </a:rPr>
              <a:t>8</a:t>
            </a:r>
            <a:r>
              <a:rPr lang="ko-KR" altLang="en-US" sz="2800" dirty="0">
                <a:solidFill>
                  <a:schemeClr val="bg1"/>
                </a:solidFill>
                <a:ea typeface="Black Han Sans" pitchFamily="2" charset="-127"/>
              </a:rPr>
              <a:t>개의 광역시</a:t>
            </a:r>
            <a:r>
              <a:rPr lang="en-US" altLang="ko-KR" sz="2800" dirty="0">
                <a:solidFill>
                  <a:schemeClr val="bg1"/>
                </a:solidFill>
                <a:ea typeface="Black Han Sans" pitchFamily="2" charset="-127"/>
              </a:rPr>
              <a:t>,</a:t>
            </a:r>
            <a:r>
              <a:rPr lang="ko-KR" altLang="en-US" sz="2800" dirty="0">
                <a:solidFill>
                  <a:schemeClr val="bg1"/>
                </a:solidFill>
                <a:ea typeface="Black Han Sans" pitchFamily="2" charset="-127"/>
              </a:rPr>
              <a:t>특별시의 경우 </a:t>
            </a:r>
            <a:r>
              <a:rPr lang="ko-KR" altLang="en-US" sz="2800" dirty="0" err="1">
                <a:solidFill>
                  <a:schemeClr val="bg1"/>
                </a:solidFill>
                <a:ea typeface="Black Han Sans" pitchFamily="2" charset="-127"/>
              </a:rPr>
              <a:t>시별로</a:t>
            </a:r>
            <a:r>
              <a:rPr lang="ko-KR" altLang="en-US" sz="2800" dirty="0">
                <a:solidFill>
                  <a:schemeClr val="bg1"/>
                </a:solidFill>
                <a:ea typeface="Black Han Sans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ea typeface="Black Han Sans" pitchFamily="2" charset="-127"/>
              </a:rPr>
              <a:t>2</a:t>
            </a:r>
            <a:r>
              <a:rPr lang="ko-KR" altLang="en-US" sz="2800" dirty="0">
                <a:solidFill>
                  <a:schemeClr val="bg1"/>
                </a:solidFill>
                <a:ea typeface="Black Han Sans" pitchFamily="2" charset="-127"/>
              </a:rPr>
              <a:t>개</a:t>
            </a:r>
            <a:r>
              <a:rPr lang="en-US" altLang="ko-KR" sz="2800" dirty="0">
                <a:solidFill>
                  <a:schemeClr val="bg1"/>
                </a:solidFill>
                <a:ea typeface="Black Han Sans" pitchFamily="2" charset="-127"/>
              </a:rPr>
              <a:t>, </a:t>
            </a:r>
          </a:p>
          <a:p>
            <a:r>
              <a:rPr lang="en-US" altLang="ko-KR" sz="2800" dirty="0">
                <a:solidFill>
                  <a:schemeClr val="bg1"/>
                </a:solidFill>
                <a:ea typeface="Black Han Sans" pitchFamily="2" charset="-127"/>
              </a:rPr>
              <a:t>9</a:t>
            </a:r>
            <a:r>
              <a:rPr lang="ko-KR" altLang="en-US" sz="2800" dirty="0">
                <a:solidFill>
                  <a:schemeClr val="bg1"/>
                </a:solidFill>
                <a:ea typeface="Black Han Sans" pitchFamily="2" charset="-127"/>
              </a:rPr>
              <a:t>개의 도는 도별로 </a:t>
            </a:r>
            <a:r>
              <a:rPr lang="en-US" altLang="ko-KR" sz="2800" dirty="0">
                <a:solidFill>
                  <a:schemeClr val="bg1"/>
                </a:solidFill>
                <a:ea typeface="Black Han Sans" pitchFamily="2" charset="-127"/>
              </a:rPr>
              <a:t>4</a:t>
            </a:r>
            <a:r>
              <a:rPr lang="ko-KR" altLang="en-US" sz="2800" dirty="0">
                <a:solidFill>
                  <a:schemeClr val="bg1"/>
                </a:solidFill>
                <a:ea typeface="Black Han Sans" pitchFamily="2" charset="-127"/>
              </a:rPr>
              <a:t>개</a:t>
            </a:r>
            <a:r>
              <a:rPr lang="en-US" altLang="ko-KR" sz="2800" dirty="0">
                <a:solidFill>
                  <a:schemeClr val="bg1"/>
                </a:solidFill>
                <a:ea typeface="Black Han Sans" pitchFamily="2" charset="-127"/>
              </a:rPr>
              <a:t>, </a:t>
            </a:r>
          </a:p>
          <a:p>
            <a:r>
              <a:rPr lang="ko-KR" altLang="en-US" sz="2800" dirty="0">
                <a:solidFill>
                  <a:schemeClr val="bg1"/>
                </a:solidFill>
                <a:ea typeface="Black Han Sans" pitchFamily="2" charset="-127"/>
              </a:rPr>
              <a:t>총 </a:t>
            </a:r>
            <a:r>
              <a:rPr lang="en-US" altLang="ko-KR" sz="2800" dirty="0">
                <a:solidFill>
                  <a:schemeClr val="bg1"/>
                </a:solidFill>
                <a:ea typeface="Black Han Sans" pitchFamily="2" charset="-127"/>
              </a:rPr>
              <a:t>8*2 + 9*4 = 52</a:t>
            </a:r>
            <a:r>
              <a:rPr lang="ko-KR" altLang="en-US" sz="2800" dirty="0">
                <a:solidFill>
                  <a:schemeClr val="bg1"/>
                </a:solidFill>
                <a:ea typeface="Black Han Sans" pitchFamily="2" charset="-127"/>
              </a:rPr>
              <a:t>개로 군집 개수 설정</a:t>
            </a:r>
            <a:endParaRPr lang="en-US" altLang="ko-KR" sz="2800" dirty="0">
              <a:solidFill>
                <a:schemeClr val="bg1"/>
              </a:solidFill>
              <a:ea typeface="Black Han Sans" pitchFamily="2" charset="-127"/>
            </a:endParaRPr>
          </a:p>
          <a:p>
            <a:endParaRPr lang="en-US" altLang="ko-KR" sz="28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E354A2-3146-4B13-A735-720A26492CFF}"/>
              </a:ext>
            </a:extLst>
          </p:cNvPr>
          <p:cNvSpPr txBox="1"/>
          <p:nvPr/>
        </p:nvSpPr>
        <p:spPr>
          <a:xfrm>
            <a:off x="5904316" y="5633219"/>
            <a:ext cx="3260829" cy="523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ea typeface="Black Han Sans" pitchFamily="2" charset="-127"/>
              </a:rPr>
              <a:t>군집화 진행 후 시각화</a:t>
            </a:r>
            <a:endParaRPr lang="en-US" altLang="ko-KR" sz="28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pic>
        <p:nvPicPr>
          <p:cNvPr id="3" name="그래픽 2" descr="배지 1 단색으로 채워진">
            <a:extLst>
              <a:ext uri="{FF2B5EF4-FFF2-40B4-BE49-F238E27FC236}">
                <a16:creationId xmlns:a16="http://schemas.microsoft.com/office/drawing/2014/main" id="{ACE32FC3-2AD8-4CA4-847D-A2B448B60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20682" y="1862681"/>
            <a:ext cx="527186" cy="527186"/>
          </a:xfrm>
          <a:prstGeom prst="rect">
            <a:avLst/>
          </a:prstGeom>
        </p:spPr>
      </p:pic>
      <p:pic>
        <p:nvPicPr>
          <p:cNvPr id="7" name="그래픽 6" descr="배지 단색으로 채워진">
            <a:extLst>
              <a:ext uri="{FF2B5EF4-FFF2-40B4-BE49-F238E27FC236}">
                <a16:creationId xmlns:a16="http://schemas.microsoft.com/office/drawing/2014/main" id="{4D68A40C-EC98-4ED7-B8B8-0256571F34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16517" y="3304741"/>
            <a:ext cx="527186" cy="527186"/>
          </a:xfrm>
          <a:prstGeom prst="rect">
            <a:avLst/>
          </a:prstGeom>
        </p:spPr>
      </p:pic>
      <p:pic>
        <p:nvPicPr>
          <p:cNvPr id="12" name="그래픽 11" descr="배지 3 단색으로 채워진">
            <a:extLst>
              <a:ext uri="{FF2B5EF4-FFF2-40B4-BE49-F238E27FC236}">
                <a16:creationId xmlns:a16="http://schemas.microsoft.com/office/drawing/2014/main" id="{DCB649E7-D94E-4568-94BE-41FAF6CA90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29736" y="5485292"/>
            <a:ext cx="527186" cy="527186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891C470F-4D2F-46FA-88CC-1C8EA76C7407}"/>
              </a:ext>
            </a:extLst>
          </p:cNvPr>
          <p:cNvGrpSpPr/>
          <p:nvPr/>
        </p:nvGrpSpPr>
        <p:grpSpPr>
          <a:xfrm>
            <a:off x="5151287" y="824570"/>
            <a:ext cx="2950190" cy="707886"/>
            <a:chOff x="5493329" y="734099"/>
            <a:chExt cx="2950190" cy="70788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E07153-5E4A-4BDD-8018-A0681909135E}"/>
                </a:ext>
              </a:extLst>
            </p:cNvPr>
            <p:cNvSpPr txBox="1"/>
            <p:nvPr/>
          </p:nvSpPr>
          <p:spPr>
            <a:xfrm>
              <a:off x="5950529" y="734099"/>
              <a:ext cx="249299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rgbClr val="FFE699"/>
                  </a:solidFill>
                  <a:ea typeface="Black Han Sans" pitchFamily="2" charset="-127"/>
                </a:rPr>
                <a:t>군집화 방법</a:t>
              </a:r>
              <a:endParaRPr lang="en-US" altLang="ko-KR" sz="4000" dirty="0">
                <a:solidFill>
                  <a:srgbClr val="FFE699"/>
                </a:solidFill>
                <a:ea typeface="Black Han Sans" pitchFamily="2" charset="-127"/>
              </a:endParaRPr>
            </a:p>
          </p:txBody>
        </p:sp>
        <p:pic>
          <p:nvPicPr>
            <p:cNvPr id="31" name="그래픽 30" descr="배지 3 윤곽선">
              <a:extLst>
                <a:ext uri="{FF2B5EF4-FFF2-40B4-BE49-F238E27FC236}">
                  <a16:creationId xmlns:a16="http://schemas.microsoft.com/office/drawing/2014/main" id="{10ADE226-3EFA-4308-A1AC-FB1B3D502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493329" y="859442"/>
              <a:ext cx="457199" cy="457199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B43A824-D2E9-48AD-B9A3-1A1EDAE588EE}"/>
              </a:ext>
            </a:extLst>
          </p:cNvPr>
          <p:cNvGrpSpPr/>
          <p:nvPr/>
        </p:nvGrpSpPr>
        <p:grpSpPr>
          <a:xfrm>
            <a:off x="714310" y="356660"/>
            <a:ext cx="2116056" cy="523220"/>
            <a:chOff x="2798515" y="2497976"/>
            <a:chExt cx="2116056" cy="52322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D9C4587-4C6C-49A1-9CD5-84B29F446E71}"/>
                </a:ext>
              </a:extLst>
            </p:cNvPr>
            <p:cNvSpPr txBox="1"/>
            <p:nvPr/>
          </p:nvSpPr>
          <p:spPr>
            <a:xfrm>
              <a:off x="3018470" y="2497976"/>
              <a:ext cx="18961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>
                  <a:solidFill>
                    <a:schemeClr val="bg1"/>
                  </a:solidFill>
                  <a:ea typeface="Black Han Sans" pitchFamily="2" charset="-127"/>
                </a:rPr>
                <a:t>분석 모델링 </a:t>
              </a:r>
              <a:endParaRPr lang="ko-KR" altLang="en-US" sz="2800" dirty="0">
                <a:solidFill>
                  <a:schemeClr val="bg1"/>
                </a:solidFill>
                <a:ea typeface="Black Han Sans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8A4D0F04-B09C-4CBD-BC58-CB49FD2F7351}"/>
                </a:ext>
              </a:extLst>
            </p:cNvPr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6DC8571-BDA5-4B4E-849C-F13B430357BA}"/>
              </a:ext>
            </a:extLst>
          </p:cNvPr>
          <p:cNvGrpSpPr/>
          <p:nvPr/>
        </p:nvGrpSpPr>
        <p:grpSpPr>
          <a:xfrm>
            <a:off x="4921291" y="6915514"/>
            <a:ext cx="4111135" cy="3011901"/>
            <a:chOff x="196891" y="1923049"/>
            <a:chExt cx="4111135" cy="3011901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4B4B5FF4-0A1B-42B2-8027-3BA9E9CE8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891" y="1923049"/>
              <a:ext cx="4111135" cy="3011901"/>
            </a:xfrm>
            <a:prstGeom prst="rect">
              <a:avLst/>
            </a:prstGeom>
          </p:spPr>
        </p:pic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35D1F859-CD62-49CA-BEE3-5E755ADABF9E}"/>
                </a:ext>
              </a:extLst>
            </p:cNvPr>
            <p:cNvCxnSpPr>
              <a:cxnSpLocks/>
            </p:cNvCxnSpPr>
            <p:nvPr/>
          </p:nvCxnSpPr>
          <p:spPr>
            <a:xfrm>
              <a:off x="196891" y="4524375"/>
              <a:ext cx="4111135" cy="0"/>
            </a:xfrm>
            <a:prstGeom prst="line">
              <a:avLst/>
            </a:prstGeom>
            <a:ln w="19050" cap="rnd">
              <a:solidFill>
                <a:srgbClr val="7FB1D4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CED682F-AC45-4E1D-988A-C435908E8DBF}"/>
              </a:ext>
            </a:extLst>
          </p:cNvPr>
          <p:cNvCxnSpPr>
            <a:cxnSpLocks/>
          </p:cNvCxnSpPr>
          <p:nvPr/>
        </p:nvCxnSpPr>
        <p:spPr>
          <a:xfrm flipH="1">
            <a:off x="6976858" y="-367212"/>
            <a:ext cx="258271" cy="338455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3799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38FAD33-3B2E-4402-A3C7-BB226969D111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7F109C-D3C7-49D6-907C-A1EE9517D9EC}"/>
              </a:ext>
            </a:extLst>
          </p:cNvPr>
          <p:cNvSpPr txBox="1"/>
          <p:nvPr/>
        </p:nvSpPr>
        <p:spPr>
          <a:xfrm>
            <a:off x="934266" y="879879"/>
            <a:ext cx="1793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E699"/>
                </a:solidFill>
                <a:ea typeface="Black Han Sans" pitchFamily="2" charset="-127"/>
              </a:rPr>
              <a:t>구성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2C0C24-6A35-46FF-A4E8-824942CF8892}"/>
              </a:ext>
            </a:extLst>
          </p:cNvPr>
          <p:cNvSpPr txBox="1"/>
          <p:nvPr/>
        </p:nvSpPr>
        <p:spPr>
          <a:xfrm>
            <a:off x="714310" y="12912436"/>
            <a:ext cx="484780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군집화 결과를 토대로 지역별 </a:t>
            </a:r>
            <a:endParaRPr lang="en-US" altLang="ko-KR" sz="30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보호소 설립 로드맵을 마련한다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.</a:t>
            </a:r>
            <a:endParaRPr lang="ko-KR" altLang="en-US" sz="3000" dirty="0">
              <a:solidFill>
                <a:schemeClr val="bg1"/>
              </a:solidFill>
              <a:ea typeface="Black Han Sans" pitchFamily="2" charset="-127"/>
            </a:endParaRPr>
          </a:p>
          <a:p>
            <a:endParaRPr lang="en-US" altLang="ko-KR" sz="30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90BB2-ED8C-4E53-B0F1-BDF51C5F7E7B}"/>
              </a:ext>
            </a:extLst>
          </p:cNvPr>
          <p:cNvSpPr txBox="1"/>
          <p:nvPr/>
        </p:nvSpPr>
        <p:spPr>
          <a:xfrm>
            <a:off x="767017" y="8590616"/>
            <a:ext cx="49808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보호소를 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3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가지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(A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형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, B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형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, C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형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)</a:t>
            </a:r>
          </a:p>
          <a:p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유형으로 나누어 기준을 잡는다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E9285D-716F-4969-96A3-B4FFC100745F}"/>
              </a:ext>
            </a:extLst>
          </p:cNvPr>
          <p:cNvSpPr txBox="1"/>
          <p:nvPr/>
        </p:nvSpPr>
        <p:spPr>
          <a:xfrm>
            <a:off x="1822911" y="10520693"/>
            <a:ext cx="36311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err="1">
                <a:solidFill>
                  <a:schemeClr val="bg1"/>
                </a:solidFill>
                <a:ea typeface="Black Han Sans" pitchFamily="2" charset="-127"/>
              </a:rPr>
              <a:t>시군구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 별로 </a:t>
            </a:r>
            <a:endParaRPr lang="en-US" altLang="ko-KR" sz="30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예측 일 최대 마리 수를</a:t>
            </a:r>
            <a:endParaRPr lang="en-US" altLang="ko-KR" sz="30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산출해 낸다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E58DCB-0EFF-40FD-B176-F1192DA0DF59}"/>
              </a:ext>
            </a:extLst>
          </p:cNvPr>
          <p:cNvSpPr txBox="1"/>
          <p:nvPr/>
        </p:nvSpPr>
        <p:spPr>
          <a:xfrm>
            <a:off x="6384930" y="9098447"/>
            <a:ext cx="574067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ARIMA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분석으로 예측한 </a:t>
            </a:r>
            <a:endParaRPr lang="en-US" altLang="ko-KR" sz="30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2024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년 유기동물 마리 수를 활용하여</a:t>
            </a:r>
            <a:endParaRPr lang="en-US" altLang="ko-KR" sz="30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3000" dirty="0" err="1">
                <a:solidFill>
                  <a:schemeClr val="bg1"/>
                </a:solidFill>
                <a:ea typeface="Black Han Sans" pitchFamily="2" charset="-127"/>
              </a:rPr>
              <a:t>시군구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 별로 예측 일 최대 마리 수를 </a:t>
            </a:r>
            <a:endParaRPr lang="en-US" altLang="ko-KR" sz="30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산출해 낸다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40D87E-9679-41BB-B486-6DBCBE59E9AA}"/>
              </a:ext>
            </a:extLst>
          </p:cNvPr>
          <p:cNvSpPr txBox="1"/>
          <p:nvPr/>
        </p:nvSpPr>
        <p:spPr>
          <a:xfrm>
            <a:off x="6476861" y="11805695"/>
            <a:ext cx="46923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예측한 유기동물 수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, </a:t>
            </a:r>
          </a:p>
          <a:p>
            <a:r>
              <a:rPr lang="ko-KR" altLang="en-US" sz="3000" dirty="0" err="1">
                <a:solidFill>
                  <a:schemeClr val="bg1"/>
                </a:solidFill>
                <a:ea typeface="Black Han Sans" pitchFamily="2" charset="-127"/>
              </a:rPr>
              <a:t>시군구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 별 위치 등을 고려하여 </a:t>
            </a:r>
            <a:endParaRPr lang="en-US" altLang="ko-KR" sz="30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군집화를 진행한다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C33EC8-5133-497A-AFC7-7E0A72B2DB57}"/>
              </a:ext>
            </a:extLst>
          </p:cNvPr>
          <p:cNvSpPr txBox="1"/>
          <p:nvPr/>
        </p:nvSpPr>
        <p:spPr>
          <a:xfrm>
            <a:off x="5608486" y="1785511"/>
            <a:ext cx="597471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ea typeface="Black Han Sans" pitchFamily="2" charset="-127"/>
              </a:rPr>
              <a:t>지역 면적을 고려하여 </a:t>
            </a:r>
            <a:endParaRPr lang="en-US" altLang="ko-KR" sz="16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ea typeface="Black Han Sans" pitchFamily="2" charset="-127"/>
              </a:rPr>
              <a:t>8</a:t>
            </a:r>
            <a:r>
              <a:rPr lang="ko-KR" altLang="en-US" sz="1600" dirty="0">
                <a:solidFill>
                  <a:schemeClr val="bg1"/>
                </a:solidFill>
                <a:ea typeface="Black Han Sans" pitchFamily="2" charset="-127"/>
              </a:rPr>
              <a:t>개의 광역시</a:t>
            </a:r>
            <a:r>
              <a:rPr lang="en-US" altLang="ko-KR" sz="1600" dirty="0">
                <a:solidFill>
                  <a:schemeClr val="bg1"/>
                </a:solidFill>
                <a:ea typeface="Black Han Sans" pitchFamily="2" charset="-127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ea typeface="Black Han Sans" pitchFamily="2" charset="-127"/>
              </a:rPr>
              <a:t>특별시의 경우 </a:t>
            </a:r>
            <a:r>
              <a:rPr lang="ko-KR" altLang="en-US" sz="1600" dirty="0" err="1">
                <a:solidFill>
                  <a:schemeClr val="bg1"/>
                </a:solidFill>
                <a:ea typeface="Black Han Sans" pitchFamily="2" charset="-127"/>
              </a:rPr>
              <a:t>시별로</a:t>
            </a:r>
            <a:r>
              <a:rPr lang="ko-KR" altLang="en-US" sz="1600" dirty="0">
                <a:solidFill>
                  <a:schemeClr val="bg1"/>
                </a:solidFill>
                <a:ea typeface="Black Han Sans" pitchFamily="2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ea typeface="Black Han Sans" pitchFamily="2" charset="-127"/>
              </a:rPr>
              <a:t>2</a:t>
            </a:r>
            <a:r>
              <a:rPr lang="ko-KR" altLang="en-US" sz="1600" dirty="0">
                <a:solidFill>
                  <a:schemeClr val="bg1"/>
                </a:solidFill>
                <a:ea typeface="Black Han Sans" pitchFamily="2" charset="-127"/>
              </a:rPr>
              <a:t>개</a:t>
            </a:r>
            <a:r>
              <a:rPr lang="en-US" altLang="ko-KR" sz="1600" dirty="0">
                <a:solidFill>
                  <a:schemeClr val="bg1"/>
                </a:solidFill>
                <a:ea typeface="Black Han Sans" pitchFamily="2" charset="-127"/>
              </a:rPr>
              <a:t>, </a:t>
            </a:r>
          </a:p>
          <a:p>
            <a:r>
              <a:rPr lang="en-US" altLang="ko-KR" sz="1600" dirty="0">
                <a:solidFill>
                  <a:schemeClr val="bg1"/>
                </a:solidFill>
                <a:ea typeface="Black Han Sans" pitchFamily="2" charset="-127"/>
              </a:rPr>
              <a:t>9</a:t>
            </a:r>
            <a:r>
              <a:rPr lang="ko-KR" altLang="en-US" sz="1600" dirty="0">
                <a:solidFill>
                  <a:schemeClr val="bg1"/>
                </a:solidFill>
                <a:ea typeface="Black Han Sans" pitchFamily="2" charset="-127"/>
              </a:rPr>
              <a:t>개의 도는 도별로 </a:t>
            </a:r>
            <a:r>
              <a:rPr lang="en-US" altLang="ko-KR" sz="1600" dirty="0">
                <a:solidFill>
                  <a:schemeClr val="bg1"/>
                </a:solidFill>
                <a:ea typeface="Black Han Sans" pitchFamily="2" charset="-127"/>
              </a:rPr>
              <a:t>4</a:t>
            </a:r>
            <a:r>
              <a:rPr lang="ko-KR" altLang="en-US" sz="1600" dirty="0">
                <a:solidFill>
                  <a:schemeClr val="bg1"/>
                </a:solidFill>
                <a:ea typeface="Black Han Sans" pitchFamily="2" charset="-127"/>
              </a:rPr>
              <a:t>개</a:t>
            </a:r>
            <a:r>
              <a:rPr lang="en-US" altLang="ko-KR" sz="1600" dirty="0">
                <a:solidFill>
                  <a:schemeClr val="bg1"/>
                </a:solidFill>
                <a:ea typeface="Black Han Sans" pitchFamily="2" charset="-127"/>
              </a:rPr>
              <a:t>, </a:t>
            </a:r>
          </a:p>
          <a:p>
            <a:r>
              <a:rPr lang="ko-KR" altLang="en-US" sz="1600" dirty="0">
                <a:solidFill>
                  <a:schemeClr val="bg1"/>
                </a:solidFill>
                <a:ea typeface="Black Han Sans" pitchFamily="2" charset="-127"/>
              </a:rPr>
              <a:t>총 </a:t>
            </a:r>
            <a:r>
              <a:rPr lang="en-US" altLang="ko-KR" sz="1600" dirty="0">
                <a:solidFill>
                  <a:schemeClr val="bg1"/>
                </a:solidFill>
                <a:ea typeface="Black Han Sans" pitchFamily="2" charset="-127"/>
              </a:rPr>
              <a:t>8*2 + 9*4 = 52</a:t>
            </a:r>
            <a:r>
              <a:rPr lang="ko-KR" altLang="en-US" sz="1600" dirty="0">
                <a:solidFill>
                  <a:schemeClr val="bg1"/>
                </a:solidFill>
                <a:ea typeface="Black Han Sans" pitchFamily="2" charset="-127"/>
              </a:rPr>
              <a:t>개로 군집 개수 설정</a:t>
            </a:r>
            <a:endParaRPr lang="en-US" altLang="ko-KR" sz="1600" dirty="0">
              <a:solidFill>
                <a:schemeClr val="bg1"/>
              </a:solidFill>
              <a:ea typeface="Black Han Sans" pitchFamily="2" charset="-127"/>
            </a:endParaRPr>
          </a:p>
          <a:p>
            <a:endParaRPr lang="en-US" altLang="ko-KR" sz="16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pic>
        <p:nvPicPr>
          <p:cNvPr id="7" name="그래픽 6" descr="배지 단색으로 채워진">
            <a:extLst>
              <a:ext uri="{FF2B5EF4-FFF2-40B4-BE49-F238E27FC236}">
                <a16:creationId xmlns:a16="http://schemas.microsoft.com/office/drawing/2014/main" id="{4D68A40C-EC98-4ED7-B8B8-0256571F34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68108" y="1822138"/>
            <a:ext cx="240378" cy="24038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891C470F-4D2F-46FA-88CC-1C8EA76C7407}"/>
              </a:ext>
            </a:extLst>
          </p:cNvPr>
          <p:cNvGrpSpPr/>
          <p:nvPr/>
        </p:nvGrpSpPr>
        <p:grpSpPr>
          <a:xfrm>
            <a:off x="5151287" y="824570"/>
            <a:ext cx="2950190" cy="707886"/>
            <a:chOff x="5493329" y="734099"/>
            <a:chExt cx="2950190" cy="70788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E07153-5E4A-4BDD-8018-A0681909135E}"/>
                </a:ext>
              </a:extLst>
            </p:cNvPr>
            <p:cNvSpPr txBox="1"/>
            <p:nvPr/>
          </p:nvSpPr>
          <p:spPr>
            <a:xfrm>
              <a:off x="5950529" y="734099"/>
              <a:ext cx="249299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rgbClr val="FFE699"/>
                  </a:solidFill>
                  <a:ea typeface="Black Han Sans" pitchFamily="2" charset="-127"/>
                </a:rPr>
                <a:t>군집화 방법</a:t>
              </a:r>
              <a:endParaRPr lang="en-US" altLang="ko-KR" sz="4000" dirty="0">
                <a:solidFill>
                  <a:srgbClr val="FFE699"/>
                </a:solidFill>
                <a:ea typeface="Black Han Sans" pitchFamily="2" charset="-127"/>
              </a:endParaRPr>
            </a:p>
          </p:txBody>
        </p:sp>
        <p:pic>
          <p:nvPicPr>
            <p:cNvPr id="31" name="그래픽 30" descr="배지 3 윤곽선">
              <a:extLst>
                <a:ext uri="{FF2B5EF4-FFF2-40B4-BE49-F238E27FC236}">
                  <a16:creationId xmlns:a16="http://schemas.microsoft.com/office/drawing/2014/main" id="{10ADE226-3EFA-4308-A1AC-FB1B3D502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93329" y="859442"/>
              <a:ext cx="457199" cy="457199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B43A824-D2E9-48AD-B9A3-1A1EDAE588EE}"/>
              </a:ext>
            </a:extLst>
          </p:cNvPr>
          <p:cNvGrpSpPr/>
          <p:nvPr/>
        </p:nvGrpSpPr>
        <p:grpSpPr>
          <a:xfrm>
            <a:off x="714310" y="356660"/>
            <a:ext cx="2116056" cy="523220"/>
            <a:chOff x="2798515" y="2497976"/>
            <a:chExt cx="2116056" cy="52322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D9C4587-4C6C-49A1-9CD5-84B29F446E71}"/>
                </a:ext>
              </a:extLst>
            </p:cNvPr>
            <p:cNvSpPr txBox="1"/>
            <p:nvPr/>
          </p:nvSpPr>
          <p:spPr>
            <a:xfrm>
              <a:off x="3018470" y="2497976"/>
              <a:ext cx="18961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>
                  <a:solidFill>
                    <a:schemeClr val="bg1"/>
                  </a:solidFill>
                  <a:ea typeface="Black Han Sans" pitchFamily="2" charset="-127"/>
                </a:rPr>
                <a:t>분석 모델링 </a:t>
              </a:r>
              <a:endParaRPr lang="ko-KR" altLang="en-US" sz="2800" dirty="0">
                <a:solidFill>
                  <a:schemeClr val="bg1"/>
                </a:solidFill>
                <a:ea typeface="Black Han Sans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8A4D0F04-B09C-4CBD-BC58-CB49FD2F7351}"/>
                </a:ext>
              </a:extLst>
            </p:cNvPr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1CBD37D-57A7-4BB8-AB2A-68B806D42DA6}"/>
              </a:ext>
            </a:extLst>
          </p:cNvPr>
          <p:cNvSpPr txBox="1"/>
          <p:nvPr/>
        </p:nvSpPr>
        <p:spPr>
          <a:xfrm>
            <a:off x="5382702" y="3461103"/>
            <a:ext cx="63250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Black Han Sans" pitchFamily="2" charset="-127"/>
              </a:rPr>
              <a:t>*</a:t>
            </a:r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Black Han Sans" pitchFamily="2" charset="-127"/>
              </a:rPr>
              <a:t>검증 </a:t>
            </a:r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Black Han Sans" pitchFamily="2" charset="-127"/>
              </a:rPr>
              <a:t>&gt;&gt; </a:t>
            </a:r>
            <a:r>
              <a:rPr lang="ko-KR" altLang="en-US" dirty="0" err="1">
                <a:solidFill>
                  <a:schemeClr val="bg1"/>
                </a:solidFill>
                <a:latin typeface="tvN 즐거운이야기 Bold" panose="02020603020101020101" pitchFamily="18" charset="-127"/>
                <a:ea typeface="Black Han Sans" pitchFamily="2" charset="-127"/>
              </a:rPr>
              <a:t>엘보우</a:t>
            </a:r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Black Han Sans" pitchFamily="2" charset="-127"/>
              </a:rPr>
              <a:t> 기법</a:t>
            </a:r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Black Han Sans" pitchFamily="2" charset="-127"/>
              </a:rPr>
              <a:t> (K</a:t>
            </a:r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Black Han Sans" pitchFamily="2" charset="-127"/>
              </a:rPr>
              <a:t>를 선택하는 방법</a:t>
            </a:r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Black Han Sans" pitchFamily="2" charset="-127"/>
              </a:rPr>
              <a:t>)</a:t>
            </a:r>
          </a:p>
          <a:p>
            <a:endParaRPr lang="en-US" altLang="ko-KR" dirty="0">
              <a:solidFill>
                <a:schemeClr val="bg1"/>
              </a:solidFill>
              <a:latin typeface="tvN 즐거운이야기 Bold" panose="02020603020101020101" pitchFamily="18" charset="-127"/>
              <a:ea typeface="Black Han Sans" pitchFamily="2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Black Han Sans" pitchFamily="2" charset="-127"/>
              </a:rPr>
              <a:t>클러스터 개수를 늘렸을 때 </a:t>
            </a:r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Black Han Sans" pitchFamily="2" charset="-127"/>
              </a:rPr>
              <a:t>centroid </a:t>
            </a:r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Black Han Sans" pitchFamily="2" charset="-127"/>
              </a:rPr>
              <a:t>간의 평균 거리가 더 이상 많이 감소하지 않는 경우의 </a:t>
            </a:r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Black Han Sans" pitchFamily="2" charset="-127"/>
              </a:rPr>
              <a:t>K</a:t>
            </a:r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Black Han Sans" pitchFamily="2" charset="-127"/>
              </a:rPr>
              <a:t>를 선택하는 방법</a:t>
            </a:r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Black Han Sans" pitchFamily="2" charset="-127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Black Han Sans" pitchFamily="2" charset="-127"/>
              </a:rPr>
              <a:t>개수가 늘 때마다 평균값이 급격히 감소하는데 적절한 </a:t>
            </a:r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Black Han Sans" pitchFamily="2" charset="-127"/>
              </a:rPr>
              <a:t>K</a:t>
            </a:r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Black Han Sans" pitchFamily="2" charset="-127"/>
              </a:rPr>
              <a:t>가 발견되면 매우 천천히 감소한다</a:t>
            </a:r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Black Han Sans" pitchFamily="2" charset="-127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Black Han Sans" pitchFamily="2" charset="-127"/>
              </a:rPr>
              <a:t>그래프 상에서 이 부분이 </a:t>
            </a:r>
            <a:r>
              <a:rPr lang="ko-KR" altLang="en-US" dirty="0" err="1">
                <a:solidFill>
                  <a:schemeClr val="bg1"/>
                </a:solidFill>
                <a:latin typeface="tvN 즐거운이야기 Bold" panose="02020603020101020101" pitchFamily="18" charset="-127"/>
                <a:ea typeface="Black Han Sans" pitchFamily="2" charset="-127"/>
              </a:rPr>
              <a:t>팔꿈치랑</a:t>
            </a:r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Black Han Sans" pitchFamily="2" charset="-127"/>
              </a:rPr>
              <a:t> 닮아서 </a:t>
            </a:r>
            <a:r>
              <a:rPr lang="ko-KR" altLang="en-US" dirty="0" err="1">
                <a:solidFill>
                  <a:schemeClr val="bg1"/>
                </a:solidFill>
                <a:latin typeface="tvN 즐거운이야기 Bold" panose="02020603020101020101" pitchFamily="18" charset="-127"/>
                <a:ea typeface="Black Han Sans" pitchFamily="2" charset="-127"/>
              </a:rPr>
              <a:t>엘보우</a:t>
            </a:r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Black Han Sans" pitchFamily="2" charset="-127"/>
              </a:rPr>
              <a:t> 기법이라고 한다</a:t>
            </a:r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Black Han Sans" pitchFamily="2" charset="-127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Black Han Sans" pitchFamily="2" charset="-127"/>
              </a:rPr>
              <a:t>참고로</a:t>
            </a:r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Black Han Sans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Black Han Sans" pitchFamily="2" charset="-127"/>
              </a:rPr>
              <a:t>클러스터 개수가 적으면 </a:t>
            </a:r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Black Han Sans" pitchFamily="2" charset="-127"/>
              </a:rPr>
              <a:t>centroid </a:t>
            </a:r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Black Han Sans" pitchFamily="2" charset="-127"/>
              </a:rPr>
              <a:t>간의 거리가 매우 커지며</a:t>
            </a:r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Black Han Sans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Black Han Sans" pitchFamily="2" charset="-127"/>
              </a:rPr>
              <a:t>적절한 개수이면 거리가 점점 짧아진다</a:t>
            </a:r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Black Han Sans" pitchFamily="2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Black Han Sans" pitchFamily="2" charset="-127"/>
              </a:rPr>
              <a:t>개수가 많으면 평균 거리가 매우 조금씩 줄어든다</a:t>
            </a:r>
            <a:endParaRPr lang="en-US" altLang="ko-KR" dirty="0">
              <a:solidFill>
                <a:schemeClr val="bg1"/>
              </a:solidFill>
              <a:latin typeface="tvN 즐거운이야기 Bold" panose="02020603020101020101" pitchFamily="18" charset="-127"/>
              <a:ea typeface="Black Han Sans" pitchFamily="2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CC12D569-EC81-475D-A7AE-EAE5A35BF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204177" y="640108"/>
            <a:ext cx="1620164" cy="2290806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alpha val="92000"/>
              </a:schemeClr>
            </a:outerShdw>
          </a:effec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9751115F-0FAD-42C6-B75B-D594F3B69DC1}"/>
              </a:ext>
            </a:extLst>
          </p:cNvPr>
          <p:cNvGrpSpPr/>
          <p:nvPr/>
        </p:nvGrpSpPr>
        <p:grpSpPr>
          <a:xfrm>
            <a:off x="196891" y="1923049"/>
            <a:ext cx="4111135" cy="3011901"/>
            <a:chOff x="196891" y="1923049"/>
            <a:chExt cx="4111135" cy="301190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46A0D67-C931-4F6F-93F1-E6CC11F7F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891" y="1923049"/>
              <a:ext cx="4111135" cy="3011901"/>
            </a:xfrm>
            <a:prstGeom prst="rect">
              <a:avLst/>
            </a:prstGeom>
          </p:spPr>
        </p:pic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5A5D0DDF-06E4-4A50-B49E-FE5BC27D1491}"/>
                </a:ext>
              </a:extLst>
            </p:cNvPr>
            <p:cNvCxnSpPr>
              <a:cxnSpLocks/>
            </p:cNvCxnSpPr>
            <p:nvPr/>
          </p:nvCxnSpPr>
          <p:spPr>
            <a:xfrm>
              <a:off x="196891" y="4524375"/>
              <a:ext cx="4111135" cy="0"/>
            </a:xfrm>
            <a:prstGeom prst="line">
              <a:avLst/>
            </a:prstGeom>
            <a:ln w="19050" cap="rnd">
              <a:solidFill>
                <a:srgbClr val="7FB1D4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DFE0D57-8D9F-47F6-924C-833537BE9FA1}"/>
              </a:ext>
            </a:extLst>
          </p:cNvPr>
          <p:cNvCxnSpPr>
            <a:cxnSpLocks/>
          </p:cNvCxnSpPr>
          <p:nvPr/>
        </p:nvCxnSpPr>
        <p:spPr>
          <a:xfrm flipH="1">
            <a:off x="1511882" y="4186037"/>
            <a:ext cx="258271" cy="338455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B7385E98-180B-4E3A-B588-B1155FA00789}"/>
              </a:ext>
            </a:extLst>
          </p:cNvPr>
          <p:cNvSpPr/>
          <p:nvPr/>
        </p:nvSpPr>
        <p:spPr>
          <a:xfrm rot="16200000" flipH="1">
            <a:off x="-2635701" y="5319924"/>
            <a:ext cx="14535741" cy="390823"/>
          </a:xfrm>
          <a:prstGeom prst="roundRect">
            <a:avLst>
              <a:gd name="adj" fmla="val 10516"/>
            </a:avLst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DD38A73-69F7-42B3-B8D7-35D40AA5BDAC}"/>
              </a:ext>
            </a:extLst>
          </p:cNvPr>
          <p:cNvGrpSpPr/>
          <p:nvPr/>
        </p:nvGrpSpPr>
        <p:grpSpPr>
          <a:xfrm>
            <a:off x="-6894786" y="824570"/>
            <a:ext cx="6571081" cy="707886"/>
            <a:chOff x="5225433" y="918751"/>
            <a:chExt cx="6571081" cy="70788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ED26229-E81B-4B99-BFED-DCFB881FA101}"/>
                </a:ext>
              </a:extLst>
            </p:cNvPr>
            <p:cNvSpPr txBox="1"/>
            <p:nvPr/>
          </p:nvSpPr>
          <p:spPr>
            <a:xfrm>
              <a:off x="5760887" y="918751"/>
              <a:ext cx="6035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rgbClr val="353535"/>
                  </a:solidFill>
                  <a:ea typeface="Black Han Sans" pitchFamily="2" charset="-127"/>
                </a:rPr>
                <a:t>지역별 보호소 유형 배치 방법</a:t>
              </a:r>
              <a:endParaRPr lang="en-US" altLang="ko-KR" sz="4000" dirty="0">
                <a:solidFill>
                  <a:srgbClr val="353535"/>
                </a:solidFill>
                <a:ea typeface="Black Han Sans" pitchFamily="2" charset="-127"/>
              </a:endParaRPr>
            </a:p>
          </p:txBody>
        </p:sp>
        <p:pic>
          <p:nvPicPr>
            <p:cNvPr id="43" name="그래픽 42" descr="불 켜기 윤곽선">
              <a:extLst>
                <a:ext uri="{FF2B5EF4-FFF2-40B4-BE49-F238E27FC236}">
                  <a16:creationId xmlns:a16="http://schemas.microsoft.com/office/drawing/2014/main" id="{2AAC1B59-C6C4-4C39-A322-E205C05AD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225433" y="998876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9709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38FAD33-3B2E-4402-A3C7-BB226969D111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EF8638E-CD3B-4FF1-8230-812CE57718BE}"/>
              </a:ext>
            </a:extLst>
          </p:cNvPr>
          <p:cNvSpPr/>
          <p:nvPr/>
        </p:nvSpPr>
        <p:spPr>
          <a:xfrm rot="16200000" flipH="1">
            <a:off x="2082828" y="421065"/>
            <a:ext cx="14535741" cy="9827882"/>
          </a:xfrm>
          <a:prstGeom prst="roundRect">
            <a:avLst>
              <a:gd name="adj" fmla="val 10516"/>
            </a:avLst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7F109C-D3C7-49D6-907C-A1EE9517D9EC}"/>
              </a:ext>
            </a:extLst>
          </p:cNvPr>
          <p:cNvSpPr txBox="1"/>
          <p:nvPr/>
        </p:nvSpPr>
        <p:spPr>
          <a:xfrm>
            <a:off x="934266" y="879879"/>
            <a:ext cx="1793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E699"/>
                </a:solidFill>
                <a:ea typeface="Black Han Sans" pitchFamily="2" charset="-127"/>
              </a:rPr>
              <a:t>구성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2C0C24-6A35-46FF-A4E8-824942CF8892}"/>
              </a:ext>
            </a:extLst>
          </p:cNvPr>
          <p:cNvSpPr txBox="1"/>
          <p:nvPr/>
        </p:nvSpPr>
        <p:spPr>
          <a:xfrm>
            <a:off x="714310" y="12912436"/>
            <a:ext cx="484780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군집화 결과를 토대로 지역별 </a:t>
            </a:r>
            <a:endParaRPr lang="en-US" altLang="ko-KR" sz="30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보호소 설립 로드맵을 마련한다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.</a:t>
            </a:r>
            <a:endParaRPr lang="ko-KR" altLang="en-US" sz="3000" dirty="0">
              <a:solidFill>
                <a:schemeClr val="bg1"/>
              </a:solidFill>
              <a:ea typeface="Black Han Sans" pitchFamily="2" charset="-127"/>
            </a:endParaRPr>
          </a:p>
          <a:p>
            <a:endParaRPr lang="en-US" altLang="ko-KR" sz="30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90BB2-ED8C-4E53-B0F1-BDF51C5F7E7B}"/>
              </a:ext>
            </a:extLst>
          </p:cNvPr>
          <p:cNvSpPr txBox="1"/>
          <p:nvPr/>
        </p:nvSpPr>
        <p:spPr>
          <a:xfrm>
            <a:off x="767017" y="8590616"/>
            <a:ext cx="49808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보호소를 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3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가지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(A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형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, B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형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, C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형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)</a:t>
            </a:r>
          </a:p>
          <a:p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유형으로 나누어 기준을 잡는다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E9285D-716F-4969-96A3-B4FFC100745F}"/>
              </a:ext>
            </a:extLst>
          </p:cNvPr>
          <p:cNvSpPr txBox="1"/>
          <p:nvPr/>
        </p:nvSpPr>
        <p:spPr>
          <a:xfrm>
            <a:off x="1822911" y="10520693"/>
            <a:ext cx="36311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err="1">
                <a:solidFill>
                  <a:schemeClr val="bg1"/>
                </a:solidFill>
                <a:ea typeface="Black Han Sans" pitchFamily="2" charset="-127"/>
              </a:rPr>
              <a:t>시군구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 별로 </a:t>
            </a:r>
            <a:endParaRPr lang="en-US" altLang="ko-KR" sz="30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예측 일 최대 마리 수를</a:t>
            </a:r>
            <a:endParaRPr lang="en-US" altLang="ko-KR" sz="30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산출해 낸다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E58DCB-0EFF-40FD-B176-F1192DA0DF59}"/>
              </a:ext>
            </a:extLst>
          </p:cNvPr>
          <p:cNvSpPr txBox="1"/>
          <p:nvPr/>
        </p:nvSpPr>
        <p:spPr>
          <a:xfrm>
            <a:off x="6384930" y="9098447"/>
            <a:ext cx="574067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ARIMA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분석으로 예측한 </a:t>
            </a:r>
            <a:endParaRPr lang="en-US" altLang="ko-KR" sz="30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2024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년 유기동물 마리 수를 활용하여</a:t>
            </a:r>
            <a:endParaRPr lang="en-US" altLang="ko-KR" sz="30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3000" dirty="0" err="1">
                <a:solidFill>
                  <a:schemeClr val="bg1"/>
                </a:solidFill>
                <a:ea typeface="Black Han Sans" pitchFamily="2" charset="-127"/>
              </a:rPr>
              <a:t>시군구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 별로 예측 일 최대 마리 수를 </a:t>
            </a:r>
            <a:endParaRPr lang="en-US" altLang="ko-KR" sz="30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산출해 낸다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40D87E-9679-41BB-B486-6DBCBE59E9AA}"/>
              </a:ext>
            </a:extLst>
          </p:cNvPr>
          <p:cNvSpPr txBox="1"/>
          <p:nvPr/>
        </p:nvSpPr>
        <p:spPr>
          <a:xfrm>
            <a:off x="6476861" y="11805695"/>
            <a:ext cx="46923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예측한 유기동물 수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, </a:t>
            </a:r>
          </a:p>
          <a:p>
            <a:r>
              <a:rPr lang="ko-KR" altLang="en-US" sz="3000" dirty="0" err="1">
                <a:solidFill>
                  <a:schemeClr val="bg1"/>
                </a:solidFill>
                <a:ea typeface="Black Han Sans" pitchFamily="2" charset="-127"/>
              </a:rPr>
              <a:t>시군구</a:t>
            </a:r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 별 위치 등을 고려하여 </a:t>
            </a:r>
            <a:endParaRPr lang="en-US" altLang="ko-KR" sz="30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3000" dirty="0">
                <a:solidFill>
                  <a:schemeClr val="bg1"/>
                </a:solidFill>
                <a:ea typeface="Black Han Sans" pitchFamily="2" charset="-127"/>
              </a:rPr>
              <a:t>군집화를 진행한다</a:t>
            </a:r>
            <a:r>
              <a:rPr lang="en-US" altLang="ko-KR" sz="3000" dirty="0">
                <a:solidFill>
                  <a:schemeClr val="bg1"/>
                </a:solidFill>
                <a:ea typeface="Black Han Sans" pitchFamily="2" charset="-127"/>
              </a:rPr>
              <a:t>.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B43A824-D2E9-48AD-B9A3-1A1EDAE588EE}"/>
              </a:ext>
            </a:extLst>
          </p:cNvPr>
          <p:cNvGrpSpPr/>
          <p:nvPr/>
        </p:nvGrpSpPr>
        <p:grpSpPr>
          <a:xfrm>
            <a:off x="714310" y="356660"/>
            <a:ext cx="2116056" cy="523220"/>
            <a:chOff x="2798515" y="2497976"/>
            <a:chExt cx="2116056" cy="52322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D9C4587-4C6C-49A1-9CD5-84B29F446E71}"/>
                </a:ext>
              </a:extLst>
            </p:cNvPr>
            <p:cNvSpPr txBox="1"/>
            <p:nvPr/>
          </p:nvSpPr>
          <p:spPr>
            <a:xfrm>
              <a:off x="3018470" y="2497976"/>
              <a:ext cx="18961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>
                  <a:solidFill>
                    <a:schemeClr val="bg1"/>
                  </a:solidFill>
                  <a:ea typeface="Black Han Sans" pitchFamily="2" charset="-127"/>
                </a:rPr>
                <a:t>분석 모델링 </a:t>
              </a:r>
              <a:endParaRPr lang="ko-KR" altLang="en-US" sz="2800" dirty="0">
                <a:solidFill>
                  <a:schemeClr val="bg1"/>
                </a:solidFill>
                <a:ea typeface="Black Han Sans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8A4D0F04-B09C-4CBD-BC58-CB49FD2F7351}"/>
                </a:ext>
              </a:extLst>
            </p:cNvPr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CC12D569-EC81-475D-A7AE-EAE5A35BF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4177" y="640108"/>
            <a:ext cx="1620164" cy="2290806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alpha val="92000"/>
              </a:schemeClr>
            </a:outerShdw>
          </a:effec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9751115F-0FAD-42C6-B75B-D594F3B69DC1}"/>
              </a:ext>
            </a:extLst>
          </p:cNvPr>
          <p:cNvGrpSpPr/>
          <p:nvPr/>
        </p:nvGrpSpPr>
        <p:grpSpPr>
          <a:xfrm>
            <a:off x="-5265857" y="1942328"/>
            <a:ext cx="4111135" cy="3011901"/>
            <a:chOff x="196891" y="1923049"/>
            <a:chExt cx="4111135" cy="301190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46A0D67-C931-4F6F-93F1-E6CC11F7F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891" y="1923049"/>
              <a:ext cx="4111135" cy="3011901"/>
            </a:xfrm>
            <a:prstGeom prst="rect">
              <a:avLst/>
            </a:prstGeom>
          </p:spPr>
        </p:pic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5A5D0DDF-06E4-4A50-B49E-FE5BC27D1491}"/>
                </a:ext>
              </a:extLst>
            </p:cNvPr>
            <p:cNvCxnSpPr>
              <a:cxnSpLocks/>
            </p:cNvCxnSpPr>
            <p:nvPr/>
          </p:nvCxnSpPr>
          <p:spPr>
            <a:xfrm>
              <a:off x="196891" y="4524375"/>
              <a:ext cx="4111135" cy="0"/>
            </a:xfrm>
            <a:prstGeom prst="line">
              <a:avLst/>
            </a:prstGeom>
            <a:ln w="19050" cap="rnd">
              <a:solidFill>
                <a:srgbClr val="7FB1D4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DFE0D57-8D9F-47F6-924C-833537BE9FA1}"/>
              </a:ext>
            </a:extLst>
          </p:cNvPr>
          <p:cNvCxnSpPr>
            <a:cxnSpLocks/>
          </p:cNvCxnSpPr>
          <p:nvPr/>
        </p:nvCxnSpPr>
        <p:spPr>
          <a:xfrm flipH="1">
            <a:off x="-3913558" y="4186037"/>
            <a:ext cx="258271" cy="338455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4623842-C4F4-486E-84B4-8E1630CF6306}"/>
              </a:ext>
            </a:extLst>
          </p:cNvPr>
          <p:cNvSpPr txBox="1"/>
          <p:nvPr/>
        </p:nvSpPr>
        <p:spPr>
          <a:xfrm>
            <a:off x="5382056" y="1626303"/>
            <a:ext cx="6302785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3535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같은 군집의 경우 같은 관할구역으로 </a:t>
            </a:r>
            <a:endParaRPr lang="en-US" altLang="ko-KR" sz="2400" dirty="0">
              <a:solidFill>
                <a:srgbClr val="35353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400" dirty="0">
                <a:solidFill>
                  <a:srgbClr val="3535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우선 배치한다</a:t>
            </a:r>
            <a:r>
              <a:rPr lang="en-US" altLang="ko-KR" sz="2400" dirty="0">
                <a:solidFill>
                  <a:srgbClr val="3535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2400" dirty="0">
              <a:solidFill>
                <a:srgbClr val="35353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400" dirty="0">
                <a:solidFill>
                  <a:srgbClr val="3535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 군집에 </a:t>
            </a:r>
            <a:r>
              <a:rPr lang="en-US" altLang="ko-KR" sz="2400" dirty="0">
                <a:solidFill>
                  <a:srgbClr val="3535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lang="ko-KR" altLang="en-US" sz="2400" dirty="0">
                <a:solidFill>
                  <a:srgbClr val="3535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이상의 </a:t>
            </a:r>
            <a:r>
              <a:rPr lang="ko-KR" altLang="en-US" sz="2400" dirty="0" err="1">
                <a:solidFill>
                  <a:srgbClr val="3535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시군구가</a:t>
            </a:r>
            <a:r>
              <a:rPr lang="ko-KR" altLang="en-US" sz="2400" dirty="0">
                <a:solidFill>
                  <a:srgbClr val="3535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있을 경우</a:t>
            </a:r>
            <a:r>
              <a:rPr lang="en-US" altLang="ko-KR" sz="2400" dirty="0">
                <a:solidFill>
                  <a:srgbClr val="3535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r>
              <a:rPr lang="ko-KR" altLang="en-US" sz="2400" dirty="0">
                <a:solidFill>
                  <a:srgbClr val="3535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군집을 인접한 지역별로 분할한다</a:t>
            </a:r>
            <a:r>
              <a:rPr lang="en-US" altLang="ko-KR" sz="2400" dirty="0">
                <a:solidFill>
                  <a:srgbClr val="3535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2400" dirty="0">
              <a:solidFill>
                <a:srgbClr val="35353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400" dirty="0">
                <a:solidFill>
                  <a:srgbClr val="3535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 관할 구역에 </a:t>
            </a:r>
            <a:r>
              <a:rPr lang="ko-KR" altLang="en-US" sz="2400" dirty="0" err="1">
                <a:solidFill>
                  <a:srgbClr val="3535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시군구는</a:t>
            </a:r>
            <a:r>
              <a:rPr lang="ko-KR" altLang="en-US" sz="2400" dirty="0">
                <a:solidFill>
                  <a:srgbClr val="3535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최대 </a:t>
            </a:r>
            <a:r>
              <a:rPr lang="en-US" altLang="ko-KR" sz="2400" dirty="0">
                <a:solidFill>
                  <a:srgbClr val="3535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lang="ko-KR" altLang="en-US" sz="2400" dirty="0">
                <a:solidFill>
                  <a:srgbClr val="3535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까지만 </a:t>
            </a:r>
            <a:endParaRPr lang="en-US" altLang="ko-KR" sz="2400" dirty="0">
              <a:solidFill>
                <a:srgbClr val="35353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400" dirty="0">
                <a:solidFill>
                  <a:srgbClr val="3535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가능하다</a:t>
            </a:r>
            <a:r>
              <a:rPr lang="en-US" altLang="ko-KR" sz="2400" dirty="0">
                <a:solidFill>
                  <a:srgbClr val="3535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2400" dirty="0">
              <a:solidFill>
                <a:srgbClr val="35353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400" dirty="0">
                <a:solidFill>
                  <a:srgbClr val="3535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A, B, C </a:t>
            </a:r>
            <a:r>
              <a:rPr lang="ko-KR" altLang="en-US" sz="2400" dirty="0">
                <a:solidFill>
                  <a:srgbClr val="3535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보호소 유형 별 </a:t>
            </a:r>
            <a:endParaRPr lang="en-US" altLang="ko-KR" sz="2400" dirty="0">
              <a:solidFill>
                <a:srgbClr val="35353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400" dirty="0">
                <a:solidFill>
                  <a:srgbClr val="3535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최대 마리 수 </a:t>
            </a:r>
            <a:r>
              <a:rPr lang="en-US" altLang="ko-KR" sz="2400" dirty="0">
                <a:solidFill>
                  <a:srgbClr val="3535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+ 10% </a:t>
            </a:r>
            <a:r>
              <a:rPr lang="ko-KR" altLang="en-US" sz="2400" dirty="0">
                <a:solidFill>
                  <a:srgbClr val="3535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까지의 범위를 </a:t>
            </a:r>
            <a:endParaRPr lang="en-US" altLang="ko-KR" sz="2400" dirty="0">
              <a:solidFill>
                <a:srgbClr val="35353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400" dirty="0">
                <a:solidFill>
                  <a:srgbClr val="3535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수용 가능하다고 한다</a:t>
            </a:r>
            <a:r>
              <a:rPr lang="en-US" altLang="ko-KR" sz="2400" dirty="0">
                <a:solidFill>
                  <a:srgbClr val="3535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r>
              <a:rPr lang="en-US" altLang="ko-KR" sz="2400" dirty="0">
                <a:solidFill>
                  <a:srgbClr val="3535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 ex , B : 300 + 30 = 330 </a:t>
            </a:r>
            <a:r>
              <a:rPr lang="ko-KR" altLang="en-US" sz="2400" dirty="0">
                <a:solidFill>
                  <a:srgbClr val="3535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마리 까지 수용 가능</a:t>
            </a:r>
            <a:r>
              <a:rPr lang="en-US" altLang="ko-KR" sz="2400" dirty="0">
                <a:solidFill>
                  <a:srgbClr val="3535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en-US" altLang="ko-KR" sz="1400" dirty="0">
                <a:solidFill>
                  <a:srgbClr val="3535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※ </a:t>
            </a:r>
            <a:r>
              <a:rPr lang="ko-KR" altLang="en-US" sz="1400" dirty="0">
                <a:solidFill>
                  <a:srgbClr val="3535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 오차를 고려하여 더 적절한 보호소 유형을 배치하기 위함 </a:t>
            </a:r>
            <a:endParaRPr lang="en-US" altLang="ko-KR" sz="1400" dirty="0">
              <a:solidFill>
                <a:srgbClr val="35353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663BF6D-2BE2-46CD-8AB6-E6CBF67E01C8}"/>
              </a:ext>
            </a:extLst>
          </p:cNvPr>
          <p:cNvGrpSpPr/>
          <p:nvPr/>
        </p:nvGrpSpPr>
        <p:grpSpPr>
          <a:xfrm>
            <a:off x="4560633" y="824570"/>
            <a:ext cx="6571081" cy="707886"/>
            <a:chOff x="5225433" y="918751"/>
            <a:chExt cx="6571081" cy="70788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855906B-9D27-4012-8CB1-EDF8FC3C60B7}"/>
                </a:ext>
              </a:extLst>
            </p:cNvPr>
            <p:cNvSpPr txBox="1"/>
            <p:nvPr/>
          </p:nvSpPr>
          <p:spPr>
            <a:xfrm>
              <a:off x="5760887" y="918751"/>
              <a:ext cx="6035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rgbClr val="353535"/>
                  </a:solidFill>
                  <a:ea typeface="Black Han Sans" pitchFamily="2" charset="-127"/>
                </a:rPr>
                <a:t>지역별 보호소 유형 배치 방법</a:t>
              </a:r>
              <a:endParaRPr lang="en-US" altLang="ko-KR" sz="4000" dirty="0">
                <a:solidFill>
                  <a:srgbClr val="353535"/>
                </a:solidFill>
                <a:ea typeface="Black Han Sans" pitchFamily="2" charset="-127"/>
              </a:endParaRPr>
            </a:p>
          </p:txBody>
        </p:sp>
        <p:pic>
          <p:nvPicPr>
            <p:cNvPr id="41" name="그래픽 40" descr="불 켜기 윤곽선">
              <a:extLst>
                <a:ext uri="{FF2B5EF4-FFF2-40B4-BE49-F238E27FC236}">
                  <a16:creationId xmlns:a16="http://schemas.microsoft.com/office/drawing/2014/main" id="{A6452A5D-A21F-4F5A-B2F2-6428CBBD0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25433" y="998876"/>
              <a:ext cx="457200" cy="457200"/>
            </a:xfrm>
            <a:prstGeom prst="rect">
              <a:avLst/>
            </a:prstGeom>
          </p:spPr>
        </p:pic>
      </p:grpSp>
      <p:pic>
        <p:nvPicPr>
          <p:cNvPr id="42" name="그래픽 41" descr="배지 1 단색으로 채워진">
            <a:extLst>
              <a:ext uri="{FF2B5EF4-FFF2-40B4-BE49-F238E27FC236}">
                <a16:creationId xmlns:a16="http://schemas.microsoft.com/office/drawing/2014/main" id="{F1EF63DF-71A7-4D4A-8E3B-0EE8EA0505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98284" y="1741361"/>
            <a:ext cx="527186" cy="527186"/>
          </a:xfrm>
          <a:prstGeom prst="rect">
            <a:avLst/>
          </a:prstGeom>
        </p:spPr>
      </p:pic>
      <p:pic>
        <p:nvPicPr>
          <p:cNvPr id="43" name="그래픽 42" descr="배지 단색으로 채워진">
            <a:extLst>
              <a:ext uri="{FF2B5EF4-FFF2-40B4-BE49-F238E27FC236}">
                <a16:creationId xmlns:a16="http://schemas.microsoft.com/office/drawing/2014/main" id="{A5CBDF91-AC74-4E6F-8C32-6207C49E27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98284" y="2919369"/>
            <a:ext cx="527186" cy="527186"/>
          </a:xfrm>
          <a:prstGeom prst="rect">
            <a:avLst/>
          </a:prstGeom>
        </p:spPr>
      </p:pic>
      <p:pic>
        <p:nvPicPr>
          <p:cNvPr id="44" name="그래픽 43" descr="배지 3 단색으로 채워진">
            <a:extLst>
              <a:ext uri="{FF2B5EF4-FFF2-40B4-BE49-F238E27FC236}">
                <a16:creationId xmlns:a16="http://schemas.microsoft.com/office/drawing/2014/main" id="{76061FE7-CF5A-4385-9308-BEC9E6E635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98284" y="3941512"/>
            <a:ext cx="527186" cy="527186"/>
          </a:xfrm>
          <a:prstGeom prst="rect">
            <a:avLst/>
          </a:prstGeom>
        </p:spPr>
      </p:pic>
      <p:pic>
        <p:nvPicPr>
          <p:cNvPr id="5" name="그래픽 4" descr="배지 4 단색으로 채워진">
            <a:extLst>
              <a:ext uri="{FF2B5EF4-FFF2-40B4-BE49-F238E27FC236}">
                <a16:creationId xmlns:a16="http://schemas.microsoft.com/office/drawing/2014/main" id="{7BF1BFA9-06E5-411B-B3DF-3BBD3CE3408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8606" y="5061735"/>
            <a:ext cx="546542" cy="546542"/>
          </a:xfrm>
          <a:prstGeom prst="rect">
            <a:avLst/>
          </a:prstGeom>
        </p:spPr>
      </p:pic>
      <p:pic>
        <p:nvPicPr>
          <p:cNvPr id="10" name="그래픽 9" descr="아키텍처 단색으로 채워진">
            <a:extLst>
              <a:ext uri="{FF2B5EF4-FFF2-40B4-BE49-F238E27FC236}">
                <a16:creationId xmlns:a16="http://schemas.microsoft.com/office/drawing/2014/main" id="{F06FF94B-ED80-44A2-94E8-36C57A2A607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9329" y="1764623"/>
            <a:ext cx="3709574" cy="370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80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3FC38258-05D9-4167-9B21-03C4F8F20E57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803B138-7F20-437C-B8D1-DEC2C08689E6}"/>
              </a:ext>
            </a:extLst>
          </p:cNvPr>
          <p:cNvGrpSpPr/>
          <p:nvPr/>
        </p:nvGrpSpPr>
        <p:grpSpPr>
          <a:xfrm>
            <a:off x="2704262" y="2497976"/>
            <a:ext cx="7746727" cy="1862048"/>
            <a:chOff x="2401415" y="2497976"/>
            <a:chExt cx="7746727" cy="186204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9190178-73D9-4AD0-8364-DD83A5142C3A}"/>
                </a:ext>
              </a:extLst>
            </p:cNvPr>
            <p:cNvSpPr txBox="1"/>
            <p:nvPr/>
          </p:nvSpPr>
          <p:spPr>
            <a:xfrm>
              <a:off x="3018470" y="2497976"/>
              <a:ext cx="7129672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500" dirty="0">
                  <a:solidFill>
                    <a:schemeClr val="bg1"/>
                  </a:solidFill>
                  <a:ea typeface="Black Han Sans" pitchFamily="2" charset="-127"/>
                </a:rPr>
                <a:t>분석 결과 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F0C04DD-D81D-4558-89E9-0E160712F9E2}"/>
                </a:ext>
              </a:extLst>
            </p:cNvPr>
            <p:cNvSpPr/>
            <p:nvPr/>
          </p:nvSpPr>
          <p:spPr>
            <a:xfrm>
              <a:off x="2401415" y="3227372"/>
              <a:ext cx="439914" cy="4032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8AB5CC7-39E5-44A5-AB89-F1CB31E7E7AD}"/>
              </a:ext>
            </a:extLst>
          </p:cNvPr>
          <p:cNvSpPr txBox="1"/>
          <p:nvPr/>
        </p:nvSpPr>
        <p:spPr>
          <a:xfrm>
            <a:off x="3144175" y="4213830"/>
            <a:ext cx="333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E699"/>
                </a:solidFill>
                <a:ea typeface="Black Han Sans" pitchFamily="2" charset="-127"/>
              </a:rPr>
              <a:t>결과 </a:t>
            </a:r>
            <a:r>
              <a:rPr lang="en-US" altLang="ko-KR" sz="3600" dirty="0">
                <a:solidFill>
                  <a:srgbClr val="FFE699"/>
                </a:solidFill>
                <a:ea typeface="Black Han Sans" pitchFamily="2" charset="-127"/>
              </a:rPr>
              <a:t>/</a:t>
            </a:r>
            <a:r>
              <a:rPr lang="ko-KR" altLang="en-US" sz="3600" dirty="0">
                <a:solidFill>
                  <a:srgbClr val="FFE699"/>
                </a:solidFill>
                <a:ea typeface="Black Han Sans" pitchFamily="2" charset="-127"/>
              </a:rPr>
              <a:t>활용 </a:t>
            </a:r>
            <a:r>
              <a:rPr lang="en-US" altLang="ko-KR" sz="3600" dirty="0">
                <a:solidFill>
                  <a:srgbClr val="FFE699"/>
                </a:solidFill>
                <a:ea typeface="Black Han Sans" pitchFamily="2" charset="-127"/>
              </a:rPr>
              <a:t>/</a:t>
            </a:r>
            <a:r>
              <a:rPr lang="ko-KR" altLang="en-US" sz="3600" dirty="0">
                <a:solidFill>
                  <a:srgbClr val="FFE699"/>
                </a:solidFill>
                <a:ea typeface="Black Han Sans" pitchFamily="2" charset="-127"/>
              </a:rPr>
              <a:t>참고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3DFB57C-407F-4FD5-A8BE-99683CF1F4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1" b="90576" l="9952" r="89988">
                        <a14:foregroundMark x1="43825" y1="90576" x2="43825" y2="90576"/>
                        <a14:foregroundMark x1="43825" y1="90576" x2="43825" y2="90576"/>
                        <a14:foregroundMark x1="70683" y1="37697" x2="70683" y2="37697"/>
                        <a14:foregroundMark x1="70683" y1="37697" x2="70683" y2="37697"/>
                        <a14:foregroundMark x1="66127" y1="36305" x2="66127" y2="36305"/>
                        <a14:foregroundMark x1="66127" y1="36305" x2="66127" y2="36305"/>
                        <a14:foregroundMark x1="54137" y1="34865" x2="54137" y2="34865"/>
                        <a14:foregroundMark x1="54137" y1="34865" x2="54137" y2="34865"/>
                        <a14:foregroundMark x1="55815" y1="22934" x2="55815" y2="22934"/>
                        <a14:foregroundMark x1="55815" y1="22934" x2="55815" y2="22934"/>
                        <a14:foregroundMark x1="55815" y1="22888" x2="55815" y2="22888"/>
                        <a14:foregroundMark x1="57914" y1="32591" x2="57914" y2="32591"/>
                        <a14:foregroundMark x1="57914" y1="32591" x2="57914" y2="32591"/>
                        <a14:foregroundMark x1="67206" y1="35655" x2="67206" y2="35655"/>
                        <a14:foregroundMark x1="67146" y1="35562" x2="67146" y2="35562"/>
                        <a14:foregroundMark x1="66847" y1="35422" x2="66847" y2="35422"/>
                        <a14:foregroundMark x1="66847" y1="35422" x2="66847" y2="35422"/>
                        <a14:foregroundMark x1="59113" y1="34587" x2="59113" y2="34587"/>
                        <a14:foregroundMark x1="59113" y1="34587" x2="59113" y2="34587"/>
                        <a14:backgroundMark x1="31475" y1="11328" x2="31475" y2="11328"/>
                        <a14:backgroundMark x1="31595" y1="11281" x2="31595" y2="11281"/>
                        <a14:backgroundMark x1="25779" y1="17038" x2="25779" y2="17038"/>
                        <a14:backgroundMark x1="25779" y1="17038" x2="25779" y2="17038"/>
                      </a14:backgroundRemoval>
                    </a14:imgEffect>
                  </a14:imgLayer>
                </a14:imgProps>
              </a:ext>
            </a:extLst>
          </a:blip>
          <a:srcRect l="21873" t="6252" r="24461" b="58032"/>
          <a:stretch/>
        </p:blipFill>
        <p:spPr>
          <a:xfrm>
            <a:off x="-4039850" y="2357735"/>
            <a:ext cx="2150322" cy="18480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5A5567C-2267-456D-829B-2A85BD076B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07" b="90622" l="9832" r="89868">
                        <a14:foregroundMark x1="45683" y1="31569" x2="45683" y2="31569"/>
                        <a14:foregroundMark x1="45683" y1="31569" x2="45683" y2="31569"/>
                        <a14:foregroundMark x1="50360" y1="35933" x2="50360" y2="35933"/>
                        <a14:foregroundMark x1="50360" y1="35933" x2="50360" y2="35933"/>
                        <a14:foregroundMark x1="32734" y1="33751" x2="32734" y2="33751"/>
                        <a14:foregroundMark x1="32734" y1="33751" x2="32734" y2="33751"/>
                        <a14:foregroundMark x1="33873" y1="6453" x2="33873" y2="6453"/>
                        <a14:foregroundMark x1="33873" y1="6453" x2="33873" y2="6453"/>
                        <a14:foregroundMark x1="34173" y1="60864" x2="34173" y2="60864"/>
                        <a14:foregroundMark x1="34173" y1="60864" x2="34173" y2="60864"/>
                        <a14:foregroundMark x1="35552" y1="90622" x2="35552" y2="90622"/>
                        <a14:foregroundMark x1="35552" y1="90622" x2="35552" y2="90622"/>
                        <a14:foregroundMark x1="51739" y1="86769" x2="51739" y2="86769"/>
                        <a14:foregroundMark x1="51739" y1="86769" x2="51739" y2="86769"/>
                      </a14:backgroundRemoval>
                    </a14:imgEffect>
                  </a14:imgLayer>
                </a14:imgProps>
              </a:ext>
            </a:extLst>
          </a:blip>
          <a:srcRect l="24727" t="6148" r="24422" b="60606"/>
          <a:stretch/>
        </p:blipFill>
        <p:spPr>
          <a:xfrm>
            <a:off x="9137629" y="9401381"/>
            <a:ext cx="2188918" cy="18480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5F857F-709A-48CE-A256-EFBFAFFA1B7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3958" l="9857" r="89875">
                        <a14:foregroundMark x1="58781" y1="36111" x2="58781" y2="36111"/>
                        <a14:foregroundMark x1="58781" y1="36111" x2="58781" y2="36111"/>
                        <a14:foregroundMark x1="38710" y1="22361" x2="38710" y2="22361"/>
                        <a14:foregroundMark x1="38710" y1="22361" x2="38710" y2="22361"/>
                        <a14:foregroundMark x1="68638" y1="36806" x2="68638" y2="36806"/>
                        <a14:foregroundMark x1="68548" y1="36806" x2="68548" y2="36806"/>
                        <a14:foregroundMark x1="35753" y1="80972" x2="35753" y2="80972"/>
                        <a14:foregroundMark x1="35753" y1="80972" x2="35753" y2="80972"/>
                        <a14:foregroundMark x1="50896" y1="84167" x2="50896" y2="84167"/>
                        <a14:foregroundMark x1="50896" y1="84167" x2="50896" y2="84167"/>
                        <a14:foregroundMark x1="50627" y1="93958" x2="50627" y2="93958"/>
                        <a14:foregroundMark x1="50627" y1="93958" x2="50627" y2="93958"/>
                        <a14:backgroundMark x1="47043" y1="96042" x2="47043" y2="96042"/>
                        <a14:backgroundMark x1="47043" y1="96042" x2="47043" y2="96042"/>
                        <a14:backgroundMark x1="41756" y1="97083" x2="41756" y2="97083"/>
                      </a14:backgroundRemoval>
                    </a14:imgEffect>
                  </a14:imgLayer>
                </a14:imgProps>
              </a:ext>
            </a:extLst>
          </a:blip>
          <a:srcRect l="27826" t="52042" r="28801" b="1605"/>
          <a:stretch/>
        </p:blipFill>
        <p:spPr>
          <a:xfrm>
            <a:off x="-283686" y="-2987067"/>
            <a:ext cx="1652399" cy="22785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4A8A135-317F-406C-ACF6-13192093FF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1" b="90576" l="9952" r="89988">
                        <a14:foregroundMark x1="43825" y1="90576" x2="43825" y2="90576"/>
                        <a14:foregroundMark x1="43825" y1="90576" x2="43825" y2="90576"/>
                        <a14:foregroundMark x1="70683" y1="37697" x2="70683" y2="37697"/>
                        <a14:foregroundMark x1="70683" y1="37697" x2="70683" y2="37697"/>
                        <a14:foregroundMark x1="66127" y1="36305" x2="66127" y2="36305"/>
                        <a14:foregroundMark x1="66127" y1="36305" x2="66127" y2="36305"/>
                        <a14:foregroundMark x1="54137" y1="34865" x2="54137" y2="34865"/>
                        <a14:foregroundMark x1="54137" y1="34865" x2="54137" y2="34865"/>
                        <a14:foregroundMark x1="55815" y1="22934" x2="55815" y2="22934"/>
                        <a14:foregroundMark x1="55815" y1="22934" x2="55815" y2="22934"/>
                        <a14:foregroundMark x1="55815" y1="22888" x2="55815" y2="22888"/>
                        <a14:foregroundMark x1="57914" y1="32591" x2="57914" y2="32591"/>
                        <a14:foregroundMark x1="57914" y1="32591" x2="57914" y2="32591"/>
                        <a14:foregroundMark x1="67206" y1="35655" x2="67206" y2="35655"/>
                        <a14:foregroundMark x1="67146" y1="35562" x2="67146" y2="35562"/>
                        <a14:foregroundMark x1="66847" y1="35422" x2="66847" y2="35422"/>
                        <a14:foregroundMark x1="66847" y1="35422" x2="66847" y2="35422"/>
                        <a14:foregroundMark x1="59113" y1="34587" x2="59113" y2="34587"/>
                        <a14:foregroundMark x1="59113" y1="34587" x2="59113" y2="34587"/>
                        <a14:backgroundMark x1="31475" y1="11328" x2="31475" y2="11328"/>
                        <a14:backgroundMark x1="31595" y1="11281" x2="31595" y2="11281"/>
                        <a14:backgroundMark x1="25779" y1="17038" x2="25779" y2="17038"/>
                        <a14:backgroundMark x1="25779" y1="17038" x2="25779" y2="17038"/>
                      </a14:backgroundRemoval>
                    </a14:imgEffect>
                  </a14:imgLayer>
                </a14:imgProps>
              </a:ext>
            </a:extLst>
          </a:blip>
          <a:srcRect l="25148" t="45583" r="24760" b="8475"/>
          <a:stretch/>
        </p:blipFill>
        <p:spPr>
          <a:xfrm>
            <a:off x="4384822" y="-4622221"/>
            <a:ext cx="1755219" cy="20788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8E08206-A289-4AE5-B2B3-E6DC1F2CEEA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592" b="89972" l="7134" r="64269">
                        <a14:foregroundMark x1="41007" y1="17224" x2="41007" y2="17224"/>
                        <a14:foregroundMark x1="41187" y1="17224" x2="41187" y2="17224"/>
                        <a14:foregroundMark x1="33153" y1="20845" x2="33153" y2="20845"/>
                        <a14:foregroundMark x1="33153" y1="20845" x2="33153" y2="20845"/>
                        <a14:foregroundMark x1="26139" y1="29759" x2="26139" y2="29759"/>
                        <a14:foregroundMark x1="26139" y1="29759" x2="26139" y2="29759"/>
                        <a14:foregroundMark x1="44544" y1="30269" x2="44544" y2="30269"/>
                        <a14:foregroundMark x1="44544" y1="30269" x2="44544" y2="30269"/>
                        <a14:foregroundMark x1="44724" y1="6592" x2="44724" y2="6592"/>
                        <a14:foregroundMark x1="44724" y1="6732" x2="44724" y2="6732"/>
                        <a14:foregroundMark x1="51079" y1="63556" x2="51079" y2="63556"/>
                        <a14:foregroundMark x1="51079" y1="63556" x2="51079" y2="63556"/>
                        <a14:foregroundMark x1="40348" y1="78366" x2="40348" y2="78366"/>
                        <a14:foregroundMark x1="40228" y1="78319" x2="40228" y2="78319"/>
                        <a14:foregroundMark x1="40348" y1="78319" x2="40348" y2="78319"/>
                        <a14:foregroundMark x1="40348" y1="78319" x2="40348" y2="78319"/>
                        <a14:foregroundMark x1="39688" y1="78505" x2="39688" y2="78505"/>
                        <a14:foregroundMark x1="39688" y1="78505" x2="39688" y2="78505"/>
                        <a14:foregroundMark x1="39688" y1="78505" x2="39688" y2="78505"/>
                        <a14:foregroundMark x1="39448" y1="77577" x2="39448" y2="77577"/>
                        <a14:foregroundMark x1="39448" y1="77577" x2="39448" y2="77577"/>
                        <a14:foregroundMark x1="39448" y1="77484" x2="39448" y2="77484"/>
                        <a14:foregroundMark x1="39448" y1="77484" x2="39748" y2="77716"/>
                        <a14:foregroundMark x1="40408" y1="77716" x2="40408" y2="77716"/>
                        <a14:foregroundMark x1="40408" y1="77716" x2="40408" y2="77716"/>
                        <a14:foregroundMark x1="41487" y1="78830" x2="41487" y2="78830"/>
                        <a14:foregroundMark x1="41487" y1="78830" x2="41487" y2="78830"/>
                        <a14:foregroundMark x1="41487" y1="78598" x2="41487" y2="78598"/>
                        <a14:foregroundMark x1="41367" y1="78459" x2="41367" y2="78459"/>
                        <a14:foregroundMark x1="40887" y1="77344" x2="40887" y2="77344"/>
                        <a14:foregroundMark x1="40887" y1="77344" x2="40887" y2="77344"/>
                      </a14:backgroundRemoval>
                    </a14:imgEffect>
                  </a14:imgLayer>
                </a14:imgProps>
              </a:ext>
            </a:extLst>
          </a:blip>
          <a:srcRect t="47738" r="28547" b="9652"/>
          <a:stretch/>
        </p:blipFill>
        <p:spPr>
          <a:xfrm>
            <a:off x="12941758" y="9922347"/>
            <a:ext cx="1046837" cy="80614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616A362-2A53-4D95-A34A-E198B9B4F5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07" b="90622" l="9832" r="89868">
                        <a14:foregroundMark x1="45683" y1="31569" x2="45683" y2="31569"/>
                        <a14:foregroundMark x1="45683" y1="31569" x2="45683" y2="31569"/>
                        <a14:foregroundMark x1="50360" y1="35933" x2="50360" y2="35933"/>
                        <a14:foregroundMark x1="50360" y1="35933" x2="50360" y2="35933"/>
                        <a14:foregroundMark x1="32734" y1="33751" x2="32734" y2="33751"/>
                        <a14:foregroundMark x1="32734" y1="33751" x2="32734" y2="33751"/>
                        <a14:foregroundMark x1="33873" y1="6453" x2="33873" y2="6453"/>
                        <a14:foregroundMark x1="33873" y1="6453" x2="33873" y2="6453"/>
                        <a14:foregroundMark x1="34173" y1="60864" x2="34173" y2="60864"/>
                        <a14:foregroundMark x1="34173" y1="60864" x2="34173" y2="60864"/>
                        <a14:foregroundMark x1="35552" y1="90622" x2="35552" y2="90622"/>
                        <a14:foregroundMark x1="35552" y1="90622" x2="35552" y2="90622"/>
                        <a14:foregroundMark x1="51739" y1="86769" x2="51739" y2="86769"/>
                        <a14:foregroundMark x1="51739" y1="86769" x2="51739" y2="86769"/>
                      </a14:backgroundRemoval>
                    </a14:imgEffect>
                  </a14:imgLayer>
                </a14:imgProps>
              </a:ext>
            </a:extLst>
          </a:blip>
          <a:srcRect l="22486" t="51431" r="25976" b="5692"/>
          <a:stretch/>
        </p:blipFill>
        <p:spPr>
          <a:xfrm>
            <a:off x="13092133" y="-845423"/>
            <a:ext cx="2434798" cy="261577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60A842A-BED4-4AED-B33E-13CABEB4490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3958" l="9857" r="89875">
                        <a14:foregroundMark x1="58781" y1="36111" x2="58781" y2="36111"/>
                        <a14:foregroundMark x1="58781" y1="36111" x2="58781" y2="36111"/>
                        <a14:foregroundMark x1="38710" y1="22361" x2="38710" y2="22361"/>
                        <a14:foregroundMark x1="38710" y1="22361" x2="38710" y2="22361"/>
                        <a14:foregroundMark x1="68638" y1="36806" x2="68638" y2="36806"/>
                        <a14:foregroundMark x1="68548" y1="36806" x2="68548" y2="36806"/>
                        <a14:foregroundMark x1="35753" y1="80972" x2="35753" y2="80972"/>
                        <a14:foregroundMark x1="35753" y1="80972" x2="35753" y2="80972"/>
                        <a14:foregroundMark x1="50896" y1="84167" x2="50896" y2="84167"/>
                        <a14:foregroundMark x1="50896" y1="84167" x2="50896" y2="84167"/>
                        <a14:foregroundMark x1="50627" y1="93958" x2="50627" y2="93958"/>
                        <a14:foregroundMark x1="50627" y1="93958" x2="50627" y2="93958"/>
                        <a14:backgroundMark x1="47043" y1="96042" x2="47043" y2="96042"/>
                        <a14:backgroundMark x1="47043" y1="96042" x2="47043" y2="96042"/>
                        <a14:backgroundMark x1="41756" y1="97083" x2="41756" y2="97083"/>
                      </a14:backgroundRemoval>
                    </a14:imgEffect>
                  </a14:imgLayer>
                </a14:imgProps>
              </a:ext>
            </a:extLst>
          </a:blip>
          <a:srcRect l="20597" t="6932" r="24431" b="56940"/>
          <a:stretch/>
        </p:blipFill>
        <p:spPr>
          <a:xfrm>
            <a:off x="11028275" y="-4622221"/>
            <a:ext cx="2960320" cy="25103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7A668C8-C84E-492D-98C0-A39752AC149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30336" y1="34401" x2="30336" y2="34401"/>
                        <a14:foregroundMark x1="30336" y1="34401" x2="30336" y2="34401"/>
                        <a14:foregroundMark x1="38789" y1="33380" x2="38789" y2="33380"/>
                        <a14:foregroundMark x1="38789" y1="33380" x2="38789" y2="33380"/>
                        <a14:foregroundMark x1="32314" y1="33148" x2="32314" y2="33148"/>
                        <a14:foregroundMark x1="32314" y1="33148" x2="32314" y2="33148"/>
                        <a14:foregroundMark x1="56954" y1="23723" x2="56954" y2="23723"/>
                        <a14:foregroundMark x1="56954" y1="23723" x2="56954" y2="23723"/>
                        <a14:foregroundMark x1="49760" y1="24977" x2="49760" y2="24977"/>
                        <a14:foregroundMark x1="49760" y1="24977" x2="49760" y2="24977"/>
                        <a14:foregroundMark x1="49760" y1="24977" x2="49760" y2="24977"/>
                        <a14:foregroundMark x1="49760" y1="24977" x2="49760" y2="24977"/>
                        <a14:foregroundMark x1="53357" y1="26323" x2="53357" y2="26323"/>
                        <a14:foregroundMark x1="53357" y1="26323" x2="53357" y2="26323"/>
                        <a14:foregroundMark x1="37530" y1="33101" x2="37530" y2="33101"/>
                        <a14:foregroundMark x1="37470" y1="33055" x2="37470" y2="33055"/>
                        <a14:foregroundMark x1="43525" y1="16295" x2="43525" y2="16295"/>
                        <a14:foregroundMark x1="43525" y1="16295" x2="43525" y2="16295"/>
                        <a14:foregroundMark x1="51859" y1="20241" x2="51859" y2="20241"/>
                        <a14:foregroundMark x1="51859" y1="20241" x2="51859" y2="20241"/>
                        <a14:foregroundMark x1="30456" y1="30873" x2="30456" y2="30873"/>
                        <a14:foregroundMark x1="30456" y1="30873" x2="30456" y2="30873"/>
                        <a14:foregroundMark x1="35072" y1="30501" x2="35072" y2="30501"/>
                        <a14:foregroundMark x1="35072" y1="30501" x2="35072" y2="30501"/>
                        <a14:foregroundMark x1="58633" y1="29712" x2="58633" y2="29712"/>
                        <a14:foregroundMark x1="58633" y1="29712" x2="58633" y2="29712"/>
                        <a14:foregroundMark x1="62470" y1="33240" x2="62470" y2="33240"/>
                        <a14:foregroundMark x1="62470" y1="33240" x2="62470" y2="33240"/>
                        <a14:foregroundMark x1="70564" y1="22795" x2="70564" y2="22795"/>
                        <a14:foregroundMark x1="70564" y1="22795" x2="70564" y2="22795"/>
                        <a14:backgroundMark x1="34293" y1="28459" x2="34293" y2="28459"/>
                        <a14:backgroundMark x1="34293" y1="28459" x2="34293" y2="28459"/>
                        <a14:backgroundMark x1="33513" y1="31105" x2="33513" y2="31105"/>
                        <a14:backgroundMark x1="33513" y1="31105" x2="33513" y2="31105"/>
                        <a14:backgroundMark x1="31355" y1="32962" x2="31355" y2="32962"/>
                        <a14:backgroundMark x1="31355" y1="32962" x2="31355" y2="32962"/>
                        <a14:backgroundMark x1="43525" y1="16342" x2="43525" y2="16342"/>
                        <a14:backgroundMark x1="43525" y1="16342" x2="43525" y2="16342"/>
                        <a14:backgroundMark x1="43525" y1="16063" x2="43525" y2="16063"/>
                        <a14:backgroundMark x1="43525" y1="16063" x2="43525" y2="16063"/>
                        <a14:backgroundMark x1="43465" y1="16295" x2="43465" y2="16295"/>
                        <a14:backgroundMark x1="43465" y1="16295" x2="43465" y2="16295"/>
                        <a14:backgroundMark x1="43345" y1="16342" x2="43345" y2="16342"/>
                        <a14:backgroundMark x1="43345" y1="16342" x2="43345" y2="16342"/>
                        <a14:backgroundMark x1="43705" y1="16156" x2="43705" y2="16156"/>
                        <a14:backgroundMark x1="43705" y1="16156" x2="43705" y2="16156"/>
                        <a14:backgroundMark x1="43585" y1="16110" x2="43585" y2="16110"/>
                        <a14:backgroundMark x1="43585" y1="16110" x2="43585" y2="16110"/>
                      </a14:backgroundRemoval>
                    </a14:imgEffect>
                  </a14:imgLayer>
                </a14:imgProps>
              </a:ext>
            </a:extLst>
          </a:blip>
          <a:srcRect l="23207" t="6548" r="25176" b="59786"/>
          <a:stretch/>
        </p:blipFill>
        <p:spPr>
          <a:xfrm>
            <a:off x="3867960" y="7566492"/>
            <a:ext cx="2154838" cy="18149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7E01FE0-19CB-4F0E-A774-C9AD933C40F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482" b="89926" l="13129" r="72902">
                        <a14:foregroundMark x1="42566" y1="6685" x2="42566" y2="6685"/>
                        <a14:foregroundMark x1="42566" y1="6685" x2="42566" y2="6685"/>
                        <a14:foregroundMark x1="44844" y1="3575" x2="44844" y2="3575"/>
                        <a14:foregroundMark x1="44724" y1="3482" x2="44724" y2="3482"/>
                        <a14:foregroundMark x1="40707" y1="52878" x2="40707" y2="52878"/>
                        <a14:foregroundMark x1="40707" y1="52878" x2="40707" y2="52878"/>
                        <a14:foregroundMark x1="26679" y1="50464" x2="26679" y2="50464"/>
                        <a14:foregroundMark x1="26679" y1="50464" x2="26679" y2="50464"/>
                        <a14:foregroundMark x1="32194" y1="57614" x2="32194" y2="57614"/>
                        <a14:foregroundMark x1="32194" y1="57567" x2="32194" y2="57567"/>
                        <a14:foregroundMark x1="23801" y1="51857" x2="23801" y2="51857"/>
                        <a14:foregroundMark x1="23801" y1="51857" x2="23801" y2="51857"/>
                        <a14:foregroundMark x1="25779" y1="56314" x2="25779" y2="56314"/>
                        <a14:foregroundMark x1="25719" y1="56314" x2="25719" y2="56314"/>
                        <a14:foregroundMark x1="28297" y1="55200" x2="28297" y2="55200"/>
                        <a14:foregroundMark x1="28297" y1="55200" x2="28297" y2="55200"/>
                        <a14:foregroundMark x1="20624" y1="60446" x2="20624" y2="60446"/>
                        <a14:foregroundMark x1="20624" y1="60446" x2="20624" y2="60446"/>
                        <a14:foregroundMark x1="16607" y1="58589" x2="16607" y2="58589"/>
                        <a14:foregroundMark x1="16607" y1="58589" x2="16607" y2="58589"/>
                        <a14:foregroundMark x1="26019" y1="62163" x2="26019" y2="62163"/>
                        <a14:foregroundMark x1="26019" y1="62163" x2="26019" y2="62163"/>
                        <a14:foregroundMark x1="34532" y1="71170" x2="34532" y2="71170"/>
                        <a14:foregroundMark x1="34532" y1="71170" x2="34532" y2="71170"/>
                        <a14:foregroundMark x1="44424" y1="72145" x2="44424" y2="72145"/>
                        <a14:foregroundMark x1="44424" y1="72145" x2="44424" y2="72145"/>
                        <a14:foregroundMark x1="46463" y1="76741" x2="46463" y2="76741"/>
                        <a14:foregroundMark x1="46463" y1="76648" x2="46463" y2="76648"/>
                        <a14:foregroundMark x1="41007" y1="84819" x2="41007" y2="84819"/>
                        <a14:foregroundMark x1="41007" y1="84819" x2="41007" y2="84819"/>
                        <a14:foregroundMark x1="58873" y1="87790" x2="58873" y2="87790"/>
                        <a14:foregroundMark x1="58873" y1="87790" x2="58873" y2="87790"/>
                        <a14:foregroundMark x1="63010" y1="86165" x2="63010" y2="86165"/>
                        <a14:foregroundMark x1="63010" y1="86165" x2="63010" y2="86165"/>
                        <a14:foregroundMark x1="60731" y1="67270" x2="60731" y2="67270"/>
                        <a14:foregroundMark x1="60552" y1="67270" x2="60552" y2="67270"/>
                        <a14:foregroundMark x1="53717" y1="68524" x2="53717" y2="68524"/>
                        <a14:foregroundMark x1="53717" y1="68524" x2="53717" y2="68524"/>
                      </a14:backgroundRemoval>
                    </a14:imgEffect>
                  </a14:imgLayer>
                </a14:imgProps>
              </a:ext>
            </a:extLst>
          </a:blip>
          <a:srcRect l="18052" t="47116" r="26983" b="11534"/>
          <a:stretch/>
        </p:blipFill>
        <p:spPr>
          <a:xfrm>
            <a:off x="-3322490" y="985174"/>
            <a:ext cx="761979" cy="74024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538122E-BCB7-4B1D-B50F-7ABEFA2B0C5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592" b="89972" l="7134" r="64269">
                        <a14:foregroundMark x1="41007" y1="17224" x2="41007" y2="17224"/>
                        <a14:foregroundMark x1="41187" y1="17224" x2="41187" y2="17224"/>
                        <a14:foregroundMark x1="33153" y1="20845" x2="33153" y2="20845"/>
                        <a14:foregroundMark x1="33153" y1="20845" x2="33153" y2="20845"/>
                        <a14:foregroundMark x1="26139" y1="29759" x2="26139" y2="29759"/>
                        <a14:foregroundMark x1="26139" y1="29759" x2="26139" y2="29759"/>
                        <a14:foregroundMark x1="44544" y1="30269" x2="44544" y2="30269"/>
                        <a14:foregroundMark x1="44544" y1="30269" x2="44544" y2="30269"/>
                        <a14:foregroundMark x1="44724" y1="6592" x2="44724" y2="6592"/>
                        <a14:foregroundMark x1="44724" y1="6732" x2="44724" y2="6732"/>
                        <a14:foregroundMark x1="51079" y1="63556" x2="51079" y2="63556"/>
                        <a14:foregroundMark x1="51079" y1="63556" x2="51079" y2="63556"/>
                        <a14:foregroundMark x1="40348" y1="78366" x2="40348" y2="78366"/>
                        <a14:foregroundMark x1="40228" y1="78319" x2="40228" y2="78319"/>
                        <a14:foregroundMark x1="40348" y1="78319" x2="40348" y2="78319"/>
                        <a14:foregroundMark x1="40348" y1="78319" x2="40348" y2="78319"/>
                        <a14:foregroundMark x1="39688" y1="78505" x2="39688" y2="78505"/>
                        <a14:foregroundMark x1="39688" y1="78505" x2="39688" y2="78505"/>
                        <a14:foregroundMark x1="39688" y1="78505" x2="39688" y2="78505"/>
                        <a14:foregroundMark x1="39448" y1="77577" x2="39448" y2="77577"/>
                        <a14:foregroundMark x1="39448" y1="77577" x2="39448" y2="77577"/>
                        <a14:foregroundMark x1="39448" y1="77484" x2="39448" y2="77484"/>
                        <a14:foregroundMark x1="39448" y1="77484" x2="39748" y2="77716"/>
                        <a14:foregroundMark x1="40408" y1="77716" x2="40408" y2="77716"/>
                        <a14:foregroundMark x1="40408" y1="77716" x2="40408" y2="77716"/>
                        <a14:foregroundMark x1="41487" y1="78830" x2="41487" y2="78830"/>
                        <a14:foregroundMark x1="41487" y1="78830" x2="41487" y2="78830"/>
                        <a14:foregroundMark x1="41487" y1="78598" x2="41487" y2="78598"/>
                        <a14:foregroundMark x1="41367" y1="78459" x2="41367" y2="78459"/>
                        <a14:foregroundMark x1="40887" y1="77344" x2="40887" y2="77344"/>
                        <a14:foregroundMark x1="40887" y1="77344" x2="40887" y2="77344"/>
                      </a14:backgroundRemoval>
                    </a14:imgEffect>
                  </a14:imgLayer>
                </a14:imgProps>
              </a:ext>
            </a:extLst>
          </a:blip>
          <a:srcRect r="28547" b="57390"/>
          <a:stretch/>
        </p:blipFill>
        <p:spPr>
          <a:xfrm>
            <a:off x="-2560511" y="-1406607"/>
            <a:ext cx="728734" cy="56118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0DF0AF2-E895-4D90-8DC1-4AE2E7AD069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482" b="89926" l="13129" r="72902">
                        <a14:foregroundMark x1="42566" y1="6685" x2="42566" y2="6685"/>
                        <a14:foregroundMark x1="42566" y1="6685" x2="42566" y2="6685"/>
                        <a14:foregroundMark x1="44844" y1="3575" x2="44844" y2="3575"/>
                        <a14:foregroundMark x1="44724" y1="3482" x2="44724" y2="3482"/>
                        <a14:foregroundMark x1="40707" y1="52878" x2="40707" y2="52878"/>
                        <a14:foregroundMark x1="40707" y1="52878" x2="40707" y2="52878"/>
                        <a14:foregroundMark x1="26679" y1="50464" x2="26679" y2="50464"/>
                        <a14:foregroundMark x1="26679" y1="50464" x2="26679" y2="50464"/>
                        <a14:foregroundMark x1="32194" y1="57614" x2="32194" y2="57614"/>
                        <a14:foregroundMark x1="32194" y1="57567" x2="32194" y2="57567"/>
                        <a14:foregroundMark x1="23801" y1="51857" x2="23801" y2="51857"/>
                        <a14:foregroundMark x1="23801" y1="51857" x2="23801" y2="51857"/>
                        <a14:foregroundMark x1="25779" y1="56314" x2="25779" y2="56314"/>
                        <a14:foregroundMark x1="25719" y1="56314" x2="25719" y2="56314"/>
                        <a14:foregroundMark x1="28297" y1="55200" x2="28297" y2="55200"/>
                        <a14:foregroundMark x1="28297" y1="55200" x2="28297" y2="55200"/>
                        <a14:foregroundMark x1="20624" y1="60446" x2="20624" y2="60446"/>
                        <a14:foregroundMark x1="20624" y1="60446" x2="20624" y2="60446"/>
                        <a14:foregroundMark x1="16607" y1="58589" x2="16607" y2="58589"/>
                        <a14:foregroundMark x1="16607" y1="58589" x2="16607" y2="58589"/>
                        <a14:foregroundMark x1="26019" y1="62163" x2="26019" y2="62163"/>
                        <a14:foregroundMark x1="26019" y1="62163" x2="26019" y2="62163"/>
                        <a14:foregroundMark x1="34532" y1="71170" x2="34532" y2="71170"/>
                        <a14:foregroundMark x1="34532" y1="71170" x2="34532" y2="71170"/>
                        <a14:foregroundMark x1="44424" y1="72145" x2="44424" y2="72145"/>
                        <a14:foregroundMark x1="44424" y1="72145" x2="44424" y2="72145"/>
                        <a14:foregroundMark x1="46463" y1="76741" x2="46463" y2="76741"/>
                        <a14:foregroundMark x1="46463" y1="76648" x2="46463" y2="76648"/>
                        <a14:foregroundMark x1="41007" y1="84819" x2="41007" y2="84819"/>
                        <a14:foregroundMark x1="41007" y1="84819" x2="41007" y2="84819"/>
                        <a14:foregroundMark x1="58873" y1="87790" x2="58873" y2="87790"/>
                        <a14:foregroundMark x1="58873" y1="87790" x2="58873" y2="87790"/>
                        <a14:foregroundMark x1="63010" y1="86165" x2="63010" y2="86165"/>
                        <a14:foregroundMark x1="63010" y1="86165" x2="63010" y2="86165"/>
                        <a14:foregroundMark x1="60731" y1="67270" x2="60731" y2="67270"/>
                        <a14:foregroundMark x1="60552" y1="67270" x2="60552" y2="67270"/>
                        <a14:foregroundMark x1="53717" y1="68524" x2="53717" y2="68524"/>
                        <a14:foregroundMark x1="53717" y1="68524" x2="53717" y2="68524"/>
                      </a14:backgroundRemoval>
                    </a14:imgEffect>
                  </a14:imgLayer>
                </a14:imgProps>
              </a:ext>
            </a:extLst>
          </a:blip>
          <a:srcRect l="26660" t="2518" r="32031" b="57326"/>
          <a:stretch/>
        </p:blipFill>
        <p:spPr>
          <a:xfrm>
            <a:off x="-1114604" y="5701618"/>
            <a:ext cx="429611" cy="53929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A002F5E-0F05-4D52-BC79-DEC2F39AA1D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6362" y1="31875" x2="56362" y2="31875"/>
                        <a14:foregroundMark x1="56362" y1="31875" x2="56362" y2="31875"/>
                        <a14:foregroundMark x1="47670" y1="46458" x2="47670" y2="46458"/>
                        <a14:foregroundMark x1="47670" y1="46458" x2="47670" y2="46458"/>
                      </a14:backgroundRemoval>
                    </a14:imgEffect>
                  </a14:imgLayer>
                </a14:imgProps>
              </a:ext>
            </a:extLst>
          </a:blip>
          <a:srcRect l="29976" t="5805" r="30754" b="51090"/>
          <a:stretch/>
        </p:blipFill>
        <p:spPr>
          <a:xfrm>
            <a:off x="-1952855" y="4838131"/>
            <a:ext cx="380768" cy="53929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E1D3B18-8C90-432D-ACD4-D9D9A3C55E58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6128" b="89926" l="8213" r="74880">
                        <a14:foregroundMark x1="56595" y1="23027" x2="56595" y2="23027"/>
                        <a14:foregroundMark x1="56595" y1="23027" x2="56595" y2="23027"/>
                        <a14:foregroundMark x1="54376" y1="14903" x2="54376" y2="14903"/>
                        <a14:foregroundMark x1="54376" y1="14903" x2="54376" y2="14903"/>
                        <a14:foregroundMark x1="63070" y1="6221" x2="63070" y2="6221"/>
                        <a14:foregroundMark x1="63070" y1="6128" x2="63070" y2="6128"/>
                      </a14:backgroundRemoval>
                    </a14:imgEffect>
                  </a14:imgLayer>
                </a14:imgProps>
              </a:ext>
            </a:extLst>
          </a:blip>
          <a:srcRect l="27716" t="1088" r="29233" b="56388"/>
          <a:stretch/>
        </p:blipFill>
        <p:spPr>
          <a:xfrm>
            <a:off x="15890065" y="5701618"/>
            <a:ext cx="537001" cy="68497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9BB80BE-5271-4FEF-9141-4A711943B203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6128" b="89926" l="8213" r="74880">
                        <a14:foregroundMark x1="56595" y1="23027" x2="56595" y2="23027"/>
                        <a14:foregroundMark x1="56595" y1="23027" x2="56595" y2="23027"/>
                        <a14:foregroundMark x1="54376" y1="14903" x2="54376" y2="14903"/>
                        <a14:foregroundMark x1="54376" y1="14903" x2="54376" y2="14903"/>
                        <a14:foregroundMark x1="63070" y1="6221" x2="63070" y2="6221"/>
                        <a14:foregroundMark x1="63070" y1="6128" x2="63070" y2="6128"/>
                      </a14:backgroundRemoval>
                    </a14:imgEffect>
                  </a14:imgLayer>
                </a14:imgProps>
              </a:ext>
            </a:extLst>
          </a:blip>
          <a:srcRect l="22164" t="50760" r="26443" b="9797"/>
          <a:stretch/>
        </p:blipFill>
        <p:spPr>
          <a:xfrm>
            <a:off x="15743071" y="7945713"/>
            <a:ext cx="683995" cy="67792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723E742-BEA1-42F3-97BD-703E30BE5674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3907" t="37554" r="21899" b="34001"/>
          <a:stretch/>
        </p:blipFill>
        <p:spPr>
          <a:xfrm>
            <a:off x="5055058" y="7398983"/>
            <a:ext cx="494675" cy="33501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4267659-1371-4DCD-9217-0BCDCABE6D9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30336" y1="34401" x2="30336" y2="34401"/>
                        <a14:foregroundMark x1="30336" y1="34401" x2="30336" y2="34401"/>
                        <a14:foregroundMark x1="38789" y1="33380" x2="38789" y2="33380"/>
                        <a14:foregroundMark x1="38789" y1="33380" x2="38789" y2="33380"/>
                        <a14:foregroundMark x1="32314" y1="33148" x2="32314" y2="33148"/>
                        <a14:foregroundMark x1="32314" y1="33148" x2="32314" y2="33148"/>
                        <a14:foregroundMark x1="56954" y1="23723" x2="56954" y2="23723"/>
                        <a14:foregroundMark x1="56954" y1="23723" x2="56954" y2="23723"/>
                        <a14:foregroundMark x1="49760" y1="24977" x2="49760" y2="24977"/>
                        <a14:foregroundMark x1="49760" y1="24977" x2="49760" y2="24977"/>
                        <a14:foregroundMark x1="49760" y1="24977" x2="49760" y2="24977"/>
                        <a14:foregroundMark x1="49760" y1="24977" x2="49760" y2="24977"/>
                        <a14:foregroundMark x1="53357" y1="26323" x2="53357" y2="26323"/>
                        <a14:foregroundMark x1="53357" y1="26323" x2="53357" y2="26323"/>
                        <a14:foregroundMark x1="37530" y1="33101" x2="37530" y2="33101"/>
                        <a14:foregroundMark x1="37470" y1="33055" x2="37470" y2="33055"/>
                        <a14:foregroundMark x1="43525" y1="16295" x2="43525" y2="16295"/>
                        <a14:foregroundMark x1="43525" y1="16295" x2="43525" y2="16295"/>
                        <a14:foregroundMark x1="51859" y1="20241" x2="51859" y2="20241"/>
                        <a14:foregroundMark x1="51859" y1="20241" x2="51859" y2="20241"/>
                        <a14:foregroundMark x1="30456" y1="30873" x2="30456" y2="30873"/>
                        <a14:foregroundMark x1="30456" y1="30873" x2="30456" y2="30873"/>
                        <a14:foregroundMark x1="35072" y1="30501" x2="35072" y2="30501"/>
                        <a14:foregroundMark x1="35072" y1="30501" x2="35072" y2="30501"/>
                        <a14:foregroundMark x1="58633" y1="29712" x2="58633" y2="29712"/>
                        <a14:foregroundMark x1="58633" y1="29712" x2="58633" y2="29712"/>
                        <a14:foregroundMark x1="62470" y1="33240" x2="62470" y2="33240"/>
                        <a14:foregroundMark x1="62470" y1="33240" x2="62470" y2="33240"/>
                        <a14:foregroundMark x1="70564" y1="22795" x2="70564" y2="22795"/>
                        <a14:foregroundMark x1="70564" y1="22795" x2="70564" y2="22795"/>
                        <a14:backgroundMark x1="34293" y1="28459" x2="34293" y2="28459"/>
                        <a14:backgroundMark x1="34293" y1="28459" x2="34293" y2="28459"/>
                        <a14:backgroundMark x1="33513" y1="31105" x2="33513" y2="31105"/>
                        <a14:backgroundMark x1="33513" y1="31105" x2="33513" y2="31105"/>
                        <a14:backgroundMark x1="31355" y1="32962" x2="31355" y2="32962"/>
                        <a14:backgroundMark x1="31355" y1="32962" x2="31355" y2="32962"/>
                        <a14:backgroundMark x1="43525" y1="16342" x2="43525" y2="16342"/>
                        <a14:backgroundMark x1="43525" y1="16342" x2="43525" y2="16342"/>
                        <a14:backgroundMark x1="43525" y1="16063" x2="43525" y2="16063"/>
                        <a14:backgroundMark x1="43525" y1="16063" x2="43525" y2="16063"/>
                        <a14:backgroundMark x1="43465" y1="16295" x2="43465" y2="16295"/>
                        <a14:backgroundMark x1="43465" y1="16295" x2="43465" y2="16295"/>
                        <a14:backgroundMark x1="43345" y1="16342" x2="43345" y2="16342"/>
                        <a14:backgroundMark x1="43345" y1="16342" x2="43345" y2="16342"/>
                        <a14:backgroundMark x1="43705" y1="16156" x2="43705" y2="16156"/>
                        <a14:backgroundMark x1="43705" y1="16156" x2="43705" y2="16156"/>
                        <a14:backgroundMark x1="43585" y1="16110" x2="43585" y2="16110"/>
                        <a14:backgroundMark x1="43585" y1="16110" x2="43585" y2="16110"/>
                      </a14:backgroundRemoval>
                    </a14:imgEffect>
                  </a14:imgLayer>
                </a14:imgProps>
              </a:ext>
            </a:extLst>
          </a:blip>
          <a:srcRect l="18141" t="54147" r="24208" b="13892"/>
          <a:stretch/>
        </p:blipFill>
        <p:spPr>
          <a:xfrm>
            <a:off x="1380928" y="7272221"/>
            <a:ext cx="1896556" cy="140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460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9BE7871C-20F5-4327-84C5-FA498E285AC7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13" name="그림 12">
            <a:hlinkClick r:id="rId2" action="ppaction://hlinksldjump"/>
            <a:extLst>
              <a:ext uri="{FF2B5EF4-FFF2-40B4-BE49-F238E27FC236}">
                <a16:creationId xmlns:a16="http://schemas.microsoft.com/office/drawing/2014/main" id="{7FE6533F-BDA0-4A3F-B86C-CEAE05D6E0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3958" l="9857" r="89875">
                        <a14:foregroundMark x1="58781" y1="36111" x2="58781" y2="36111"/>
                        <a14:foregroundMark x1="58781" y1="36111" x2="58781" y2="36111"/>
                        <a14:foregroundMark x1="38710" y1="22361" x2="38710" y2="22361"/>
                        <a14:foregroundMark x1="38710" y1="22361" x2="38710" y2="22361"/>
                        <a14:foregroundMark x1="68638" y1="36806" x2="68638" y2="36806"/>
                        <a14:foregroundMark x1="68548" y1="36806" x2="68548" y2="36806"/>
                        <a14:foregroundMark x1="35753" y1="80972" x2="35753" y2="80972"/>
                        <a14:foregroundMark x1="35753" y1="80972" x2="35753" y2="80972"/>
                        <a14:foregroundMark x1="50896" y1="84167" x2="50896" y2="84167"/>
                        <a14:foregroundMark x1="50896" y1="84167" x2="50896" y2="84167"/>
                        <a14:foregroundMark x1="50627" y1="93958" x2="50627" y2="93958"/>
                        <a14:foregroundMark x1="50627" y1="93958" x2="50627" y2="93958"/>
                        <a14:backgroundMark x1="47043" y1="96042" x2="47043" y2="96042"/>
                        <a14:backgroundMark x1="47043" y1="96042" x2="47043" y2="96042"/>
                        <a14:backgroundMark x1="41756" y1="97083" x2="41756" y2="97083"/>
                      </a14:backgroundRemoval>
                    </a14:imgEffect>
                  </a14:imgLayer>
                </a14:imgProps>
              </a:ext>
            </a:extLst>
          </a:blip>
          <a:srcRect l="20597" t="6932" r="24431" b="56940"/>
          <a:stretch/>
        </p:blipFill>
        <p:spPr>
          <a:xfrm>
            <a:off x="6631618" y="92345"/>
            <a:ext cx="2960320" cy="2510341"/>
          </a:xfrm>
          <a:prstGeom prst="rect">
            <a:avLst/>
          </a:prstGeom>
        </p:spPr>
      </p:pic>
      <p:pic>
        <p:nvPicPr>
          <p:cNvPr id="15" name="그림 14">
            <a:hlinkClick r:id="rId5" action="ppaction://hlinksldjump"/>
            <a:extLst>
              <a:ext uri="{FF2B5EF4-FFF2-40B4-BE49-F238E27FC236}">
                <a16:creationId xmlns:a16="http://schemas.microsoft.com/office/drawing/2014/main" id="{E2082F6C-6C19-4FEC-8595-92053D8F9C6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81" b="90576" l="9952" r="89988">
                        <a14:foregroundMark x1="43825" y1="90576" x2="43825" y2="90576"/>
                        <a14:foregroundMark x1="43825" y1="90576" x2="43825" y2="90576"/>
                        <a14:foregroundMark x1="70683" y1="37697" x2="70683" y2="37697"/>
                        <a14:foregroundMark x1="70683" y1="37697" x2="70683" y2="37697"/>
                        <a14:foregroundMark x1="66127" y1="36305" x2="66127" y2="36305"/>
                        <a14:foregroundMark x1="66127" y1="36305" x2="66127" y2="36305"/>
                        <a14:foregroundMark x1="54137" y1="34865" x2="54137" y2="34865"/>
                        <a14:foregroundMark x1="54137" y1="34865" x2="54137" y2="34865"/>
                        <a14:foregroundMark x1="55815" y1="22934" x2="55815" y2="22934"/>
                        <a14:foregroundMark x1="55815" y1="22934" x2="55815" y2="22934"/>
                        <a14:foregroundMark x1="55815" y1="22888" x2="55815" y2="22888"/>
                        <a14:foregroundMark x1="57914" y1="32591" x2="57914" y2="32591"/>
                        <a14:foregroundMark x1="57914" y1="32591" x2="57914" y2="32591"/>
                        <a14:foregroundMark x1="67206" y1="35655" x2="67206" y2="35655"/>
                        <a14:foregroundMark x1="67146" y1="35562" x2="67146" y2="35562"/>
                        <a14:foregroundMark x1="66847" y1="35422" x2="66847" y2="35422"/>
                        <a14:foregroundMark x1="66847" y1="35422" x2="66847" y2="35422"/>
                        <a14:foregroundMark x1="59113" y1="34587" x2="59113" y2="34587"/>
                        <a14:foregroundMark x1="59113" y1="34587" x2="59113" y2="34587"/>
                        <a14:backgroundMark x1="31475" y1="11328" x2="31475" y2="11328"/>
                        <a14:backgroundMark x1="31595" y1="11281" x2="31595" y2="11281"/>
                        <a14:backgroundMark x1="25779" y1="17038" x2="25779" y2="17038"/>
                        <a14:backgroundMark x1="25779" y1="17038" x2="25779" y2="17038"/>
                      </a14:backgroundRemoval>
                    </a14:imgEffect>
                  </a14:imgLayer>
                </a14:imgProps>
              </a:ext>
            </a:extLst>
          </a:blip>
          <a:srcRect l="21873" t="6252" r="24461" b="58032"/>
          <a:stretch/>
        </p:blipFill>
        <p:spPr>
          <a:xfrm>
            <a:off x="5346799" y="2478695"/>
            <a:ext cx="2150322" cy="1848079"/>
          </a:xfrm>
          <a:prstGeom prst="rect">
            <a:avLst/>
          </a:prstGeom>
        </p:spPr>
      </p:pic>
      <p:pic>
        <p:nvPicPr>
          <p:cNvPr id="19" name="그림 18">
            <a:hlinkClick r:id="rId8" action="ppaction://hlinksldjump"/>
            <a:extLst>
              <a:ext uri="{FF2B5EF4-FFF2-40B4-BE49-F238E27FC236}">
                <a16:creationId xmlns:a16="http://schemas.microsoft.com/office/drawing/2014/main" id="{F9DBBB31-F3DC-4A00-B3C5-84649BBEB33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407" b="90622" l="9832" r="89868">
                        <a14:foregroundMark x1="45683" y1="31569" x2="45683" y2="31569"/>
                        <a14:foregroundMark x1="45683" y1="31569" x2="45683" y2="31569"/>
                        <a14:foregroundMark x1="50360" y1="35933" x2="50360" y2="35933"/>
                        <a14:foregroundMark x1="50360" y1="35933" x2="50360" y2="35933"/>
                        <a14:foregroundMark x1="32734" y1="33751" x2="32734" y2="33751"/>
                        <a14:foregroundMark x1="32734" y1="33751" x2="32734" y2="33751"/>
                        <a14:foregroundMark x1="33873" y1="6453" x2="33873" y2="6453"/>
                        <a14:foregroundMark x1="33873" y1="6453" x2="33873" y2="6453"/>
                        <a14:foregroundMark x1="34173" y1="60864" x2="34173" y2="60864"/>
                        <a14:foregroundMark x1="34173" y1="60864" x2="34173" y2="60864"/>
                        <a14:foregroundMark x1="35552" y1="90622" x2="35552" y2="90622"/>
                        <a14:foregroundMark x1="35552" y1="90622" x2="35552" y2="90622"/>
                        <a14:foregroundMark x1="51739" y1="86769" x2="51739" y2="86769"/>
                        <a14:foregroundMark x1="51739" y1="86769" x2="51739" y2="86769"/>
                      </a14:backgroundRemoval>
                    </a14:imgEffect>
                  </a14:imgLayer>
                </a14:imgProps>
              </a:ext>
            </a:extLst>
          </a:blip>
          <a:srcRect l="24727" t="6148" r="24422" b="60606"/>
          <a:stretch/>
        </p:blipFill>
        <p:spPr>
          <a:xfrm>
            <a:off x="7263417" y="4297841"/>
            <a:ext cx="2188918" cy="1848079"/>
          </a:xfrm>
          <a:prstGeom prst="rect">
            <a:avLst/>
          </a:prstGeom>
        </p:spPr>
      </p:pic>
      <p:pic>
        <p:nvPicPr>
          <p:cNvPr id="22" name="그림 21">
            <a:hlinkClick r:id="rId11" action="ppaction://hlinksldjump"/>
            <a:extLst>
              <a:ext uri="{FF2B5EF4-FFF2-40B4-BE49-F238E27FC236}">
                <a16:creationId xmlns:a16="http://schemas.microsoft.com/office/drawing/2014/main" id="{B51BE2D7-BC99-4175-B826-14C924D7A5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3958" l="9857" r="89875">
                        <a14:foregroundMark x1="58781" y1="36111" x2="58781" y2="36111"/>
                        <a14:foregroundMark x1="58781" y1="36111" x2="58781" y2="36111"/>
                        <a14:foregroundMark x1="38710" y1="22361" x2="38710" y2="22361"/>
                        <a14:foregroundMark x1="38710" y1="22361" x2="38710" y2="22361"/>
                        <a14:foregroundMark x1="68638" y1="36806" x2="68638" y2="36806"/>
                        <a14:foregroundMark x1="68548" y1="36806" x2="68548" y2="36806"/>
                        <a14:foregroundMark x1="35753" y1="80972" x2="35753" y2="80972"/>
                        <a14:foregroundMark x1="35753" y1="80972" x2="35753" y2="80972"/>
                        <a14:foregroundMark x1="50896" y1="84167" x2="50896" y2="84167"/>
                        <a14:foregroundMark x1="50896" y1="84167" x2="50896" y2="84167"/>
                        <a14:foregroundMark x1="50627" y1="93958" x2="50627" y2="93958"/>
                        <a14:foregroundMark x1="50627" y1="93958" x2="50627" y2="93958"/>
                        <a14:backgroundMark x1="47043" y1="96042" x2="47043" y2="96042"/>
                        <a14:backgroundMark x1="47043" y1="96042" x2="47043" y2="96042"/>
                        <a14:backgroundMark x1="41756" y1="97083" x2="41756" y2="97083"/>
                      </a14:backgroundRemoval>
                    </a14:imgEffect>
                  </a14:imgLayer>
                </a14:imgProps>
              </a:ext>
            </a:extLst>
          </a:blip>
          <a:srcRect l="27826" t="52042" r="28801" b="1605"/>
          <a:stretch/>
        </p:blipFill>
        <p:spPr>
          <a:xfrm>
            <a:off x="6027207" y="528948"/>
            <a:ext cx="1652399" cy="2278575"/>
          </a:xfrm>
          <a:prstGeom prst="rect">
            <a:avLst/>
          </a:prstGeom>
        </p:spPr>
      </p:pic>
      <p:pic>
        <p:nvPicPr>
          <p:cNvPr id="28" name="그림 27">
            <a:hlinkClick r:id="rId12" action="ppaction://hlinksldjump"/>
            <a:extLst>
              <a:ext uri="{FF2B5EF4-FFF2-40B4-BE49-F238E27FC236}">
                <a16:creationId xmlns:a16="http://schemas.microsoft.com/office/drawing/2014/main" id="{08D9710E-147C-4FF3-AA94-DF1B4BEB496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592" b="89972" l="7134" r="64269">
                        <a14:foregroundMark x1="41007" y1="17224" x2="41007" y2="17224"/>
                        <a14:foregroundMark x1="41187" y1="17224" x2="41187" y2="17224"/>
                        <a14:foregroundMark x1="33153" y1="20845" x2="33153" y2="20845"/>
                        <a14:foregroundMark x1="33153" y1="20845" x2="33153" y2="20845"/>
                        <a14:foregroundMark x1="26139" y1="29759" x2="26139" y2="29759"/>
                        <a14:foregroundMark x1="26139" y1="29759" x2="26139" y2="29759"/>
                        <a14:foregroundMark x1="44544" y1="30269" x2="44544" y2="30269"/>
                        <a14:foregroundMark x1="44544" y1="30269" x2="44544" y2="30269"/>
                        <a14:foregroundMark x1="44724" y1="6592" x2="44724" y2="6592"/>
                        <a14:foregroundMark x1="44724" y1="6732" x2="44724" y2="6732"/>
                        <a14:foregroundMark x1="51079" y1="63556" x2="51079" y2="63556"/>
                        <a14:foregroundMark x1="51079" y1="63556" x2="51079" y2="63556"/>
                        <a14:foregroundMark x1="40348" y1="78366" x2="40348" y2="78366"/>
                        <a14:foregroundMark x1="40228" y1="78319" x2="40228" y2="78319"/>
                        <a14:foregroundMark x1="40348" y1="78319" x2="40348" y2="78319"/>
                        <a14:foregroundMark x1="40348" y1="78319" x2="40348" y2="78319"/>
                        <a14:foregroundMark x1="39688" y1="78505" x2="39688" y2="78505"/>
                        <a14:foregroundMark x1="39688" y1="78505" x2="39688" y2="78505"/>
                        <a14:foregroundMark x1="39688" y1="78505" x2="39688" y2="78505"/>
                        <a14:foregroundMark x1="39448" y1="77577" x2="39448" y2="77577"/>
                        <a14:foregroundMark x1="39448" y1="77577" x2="39448" y2="77577"/>
                        <a14:foregroundMark x1="39448" y1="77484" x2="39448" y2="77484"/>
                        <a14:foregroundMark x1="39448" y1="77484" x2="39748" y2="77716"/>
                        <a14:foregroundMark x1="40408" y1="77716" x2="40408" y2="77716"/>
                        <a14:foregroundMark x1="40408" y1="77716" x2="40408" y2="77716"/>
                        <a14:foregroundMark x1="41487" y1="78830" x2="41487" y2="78830"/>
                        <a14:foregroundMark x1="41487" y1="78830" x2="41487" y2="78830"/>
                        <a14:foregroundMark x1="41487" y1="78598" x2="41487" y2="78598"/>
                        <a14:foregroundMark x1="41367" y1="78459" x2="41367" y2="78459"/>
                        <a14:foregroundMark x1="40887" y1="77344" x2="40887" y2="77344"/>
                        <a14:foregroundMark x1="40887" y1="77344" x2="40887" y2="77344"/>
                      </a14:backgroundRemoval>
                    </a14:imgEffect>
                  </a14:imgLayer>
                </a14:imgProps>
              </a:ext>
            </a:extLst>
          </a:blip>
          <a:srcRect t="47738" r="28547" b="9652"/>
          <a:stretch/>
        </p:blipFill>
        <p:spPr>
          <a:xfrm>
            <a:off x="8606131" y="5019130"/>
            <a:ext cx="1046837" cy="806149"/>
          </a:xfrm>
          <a:prstGeom prst="rect">
            <a:avLst/>
          </a:prstGeom>
        </p:spPr>
      </p:pic>
      <p:pic>
        <p:nvPicPr>
          <p:cNvPr id="18" name="그림 17">
            <a:hlinkClick r:id="rId15" action="ppaction://hlinksldjump"/>
            <a:extLst>
              <a:ext uri="{FF2B5EF4-FFF2-40B4-BE49-F238E27FC236}">
                <a16:creationId xmlns:a16="http://schemas.microsoft.com/office/drawing/2014/main" id="{2F6EA466-568F-4666-9176-10D17F7D7BC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407" b="90622" l="9832" r="89868">
                        <a14:foregroundMark x1="45683" y1="31569" x2="45683" y2="31569"/>
                        <a14:foregroundMark x1="45683" y1="31569" x2="45683" y2="31569"/>
                        <a14:foregroundMark x1="50360" y1="35933" x2="50360" y2="35933"/>
                        <a14:foregroundMark x1="50360" y1="35933" x2="50360" y2="35933"/>
                        <a14:foregroundMark x1="32734" y1="33751" x2="32734" y2="33751"/>
                        <a14:foregroundMark x1="32734" y1="33751" x2="32734" y2="33751"/>
                        <a14:foregroundMark x1="33873" y1="6453" x2="33873" y2="6453"/>
                        <a14:foregroundMark x1="33873" y1="6453" x2="33873" y2="6453"/>
                        <a14:foregroundMark x1="34173" y1="60864" x2="34173" y2="60864"/>
                        <a14:foregroundMark x1="34173" y1="60864" x2="34173" y2="60864"/>
                        <a14:foregroundMark x1="35552" y1="90622" x2="35552" y2="90622"/>
                        <a14:foregroundMark x1="35552" y1="90622" x2="35552" y2="90622"/>
                        <a14:foregroundMark x1="51739" y1="86769" x2="51739" y2="86769"/>
                        <a14:foregroundMark x1="51739" y1="86769" x2="51739" y2="86769"/>
                      </a14:backgroundRemoval>
                    </a14:imgEffect>
                  </a14:imgLayer>
                </a14:imgProps>
              </a:ext>
            </a:extLst>
          </a:blip>
          <a:srcRect l="22486" t="51431" r="25976" b="5692"/>
          <a:stretch/>
        </p:blipFill>
        <p:spPr>
          <a:xfrm>
            <a:off x="7537491" y="2326691"/>
            <a:ext cx="2434798" cy="2615777"/>
          </a:xfrm>
          <a:prstGeom prst="rect">
            <a:avLst/>
          </a:prstGeom>
        </p:spPr>
      </p:pic>
      <p:pic>
        <p:nvPicPr>
          <p:cNvPr id="17" name="그림 16">
            <a:hlinkClick r:id="rId16" action="ppaction://hlinksldjump"/>
            <a:extLst>
              <a:ext uri="{FF2B5EF4-FFF2-40B4-BE49-F238E27FC236}">
                <a16:creationId xmlns:a16="http://schemas.microsoft.com/office/drawing/2014/main" id="{BA3DA776-9AB6-4B92-B694-0208474021D8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30336" y1="34401" x2="30336" y2="34401"/>
                        <a14:foregroundMark x1="30336" y1="34401" x2="30336" y2="34401"/>
                        <a14:foregroundMark x1="38789" y1="33380" x2="38789" y2="33380"/>
                        <a14:foregroundMark x1="38789" y1="33380" x2="38789" y2="33380"/>
                        <a14:foregroundMark x1="32314" y1="33148" x2="32314" y2="33148"/>
                        <a14:foregroundMark x1="32314" y1="33148" x2="32314" y2="33148"/>
                        <a14:foregroundMark x1="56954" y1="23723" x2="56954" y2="23723"/>
                        <a14:foregroundMark x1="56954" y1="23723" x2="56954" y2="23723"/>
                        <a14:foregroundMark x1="49760" y1="24977" x2="49760" y2="24977"/>
                        <a14:foregroundMark x1="49760" y1="24977" x2="49760" y2="24977"/>
                        <a14:foregroundMark x1="49760" y1="24977" x2="49760" y2="24977"/>
                        <a14:foregroundMark x1="49760" y1="24977" x2="49760" y2="24977"/>
                        <a14:foregroundMark x1="53357" y1="26323" x2="53357" y2="26323"/>
                        <a14:foregroundMark x1="53357" y1="26323" x2="53357" y2="26323"/>
                        <a14:foregroundMark x1="37530" y1="33101" x2="37530" y2="33101"/>
                        <a14:foregroundMark x1="37470" y1="33055" x2="37470" y2="33055"/>
                        <a14:foregroundMark x1="43525" y1="16295" x2="43525" y2="16295"/>
                        <a14:foregroundMark x1="43525" y1="16295" x2="43525" y2="16295"/>
                        <a14:foregroundMark x1="51859" y1="20241" x2="51859" y2="20241"/>
                        <a14:foregroundMark x1="51859" y1="20241" x2="51859" y2="20241"/>
                        <a14:foregroundMark x1="30456" y1="30873" x2="30456" y2="30873"/>
                        <a14:foregroundMark x1="30456" y1="30873" x2="30456" y2="30873"/>
                        <a14:foregroundMark x1="35072" y1="30501" x2="35072" y2="30501"/>
                        <a14:foregroundMark x1="35072" y1="30501" x2="35072" y2="30501"/>
                        <a14:foregroundMark x1="58633" y1="29712" x2="58633" y2="29712"/>
                        <a14:foregroundMark x1="58633" y1="29712" x2="58633" y2="29712"/>
                        <a14:foregroundMark x1="62470" y1="33240" x2="62470" y2="33240"/>
                        <a14:foregroundMark x1="62470" y1="33240" x2="62470" y2="33240"/>
                        <a14:foregroundMark x1="70564" y1="22795" x2="70564" y2="22795"/>
                        <a14:foregroundMark x1="70564" y1="22795" x2="70564" y2="22795"/>
                        <a14:backgroundMark x1="34293" y1="28459" x2="34293" y2="28459"/>
                        <a14:backgroundMark x1="34293" y1="28459" x2="34293" y2="28459"/>
                        <a14:backgroundMark x1="33513" y1="31105" x2="33513" y2="31105"/>
                        <a14:backgroundMark x1="33513" y1="31105" x2="33513" y2="31105"/>
                        <a14:backgroundMark x1="31355" y1="32962" x2="31355" y2="32962"/>
                        <a14:backgroundMark x1="31355" y1="32962" x2="31355" y2="32962"/>
                        <a14:backgroundMark x1="43525" y1="16342" x2="43525" y2="16342"/>
                        <a14:backgroundMark x1="43525" y1="16342" x2="43525" y2="16342"/>
                        <a14:backgroundMark x1="43525" y1="16063" x2="43525" y2="16063"/>
                        <a14:backgroundMark x1="43525" y1="16063" x2="43525" y2="16063"/>
                        <a14:backgroundMark x1="43465" y1="16295" x2="43465" y2="16295"/>
                        <a14:backgroundMark x1="43465" y1="16295" x2="43465" y2="16295"/>
                        <a14:backgroundMark x1="43345" y1="16342" x2="43345" y2="16342"/>
                        <a14:backgroundMark x1="43345" y1="16342" x2="43345" y2="16342"/>
                        <a14:backgroundMark x1="43705" y1="16156" x2="43705" y2="16156"/>
                        <a14:backgroundMark x1="43705" y1="16156" x2="43705" y2="16156"/>
                        <a14:backgroundMark x1="43585" y1="16110" x2="43585" y2="16110"/>
                        <a14:backgroundMark x1="43585" y1="16110" x2="43585" y2="16110"/>
                      </a14:backgroundRemoval>
                    </a14:imgEffect>
                  </a14:imgLayer>
                </a14:imgProps>
              </a:ext>
            </a:extLst>
          </a:blip>
          <a:srcRect l="23207" t="6548" r="25176" b="59786"/>
          <a:stretch/>
        </p:blipFill>
        <p:spPr>
          <a:xfrm>
            <a:off x="5474658" y="5007105"/>
            <a:ext cx="2154838" cy="1814941"/>
          </a:xfrm>
          <a:prstGeom prst="rect">
            <a:avLst/>
          </a:prstGeom>
        </p:spPr>
      </p:pic>
      <p:pic>
        <p:nvPicPr>
          <p:cNvPr id="21" name="그림 20">
            <a:hlinkClick r:id="rId12" action="ppaction://hlinksldjump"/>
            <a:extLst>
              <a:ext uri="{FF2B5EF4-FFF2-40B4-BE49-F238E27FC236}">
                <a16:creationId xmlns:a16="http://schemas.microsoft.com/office/drawing/2014/main" id="{E1F64A06-B83C-4D5E-81A1-ECF015FEF879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3482" b="89926" l="13129" r="72902">
                        <a14:foregroundMark x1="42566" y1="6685" x2="42566" y2="6685"/>
                        <a14:foregroundMark x1="42566" y1="6685" x2="42566" y2="6685"/>
                        <a14:foregroundMark x1="44844" y1="3575" x2="44844" y2="3575"/>
                        <a14:foregroundMark x1="44724" y1="3482" x2="44724" y2="3482"/>
                        <a14:foregroundMark x1="40707" y1="52878" x2="40707" y2="52878"/>
                        <a14:foregroundMark x1="40707" y1="52878" x2="40707" y2="52878"/>
                        <a14:foregroundMark x1="26679" y1="50464" x2="26679" y2="50464"/>
                        <a14:foregroundMark x1="26679" y1="50464" x2="26679" y2="50464"/>
                        <a14:foregroundMark x1="32194" y1="57614" x2="32194" y2="57614"/>
                        <a14:foregroundMark x1="32194" y1="57567" x2="32194" y2="57567"/>
                        <a14:foregroundMark x1="23801" y1="51857" x2="23801" y2="51857"/>
                        <a14:foregroundMark x1="23801" y1="51857" x2="23801" y2="51857"/>
                        <a14:foregroundMark x1="25779" y1="56314" x2="25779" y2="56314"/>
                        <a14:foregroundMark x1="25719" y1="56314" x2="25719" y2="56314"/>
                        <a14:foregroundMark x1="28297" y1="55200" x2="28297" y2="55200"/>
                        <a14:foregroundMark x1="28297" y1="55200" x2="28297" y2="55200"/>
                        <a14:foregroundMark x1="20624" y1="60446" x2="20624" y2="60446"/>
                        <a14:foregroundMark x1="20624" y1="60446" x2="20624" y2="60446"/>
                        <a14:foregroundMark x1="16607" y1="58589" x2="16607" y2="58589"/>
                        <a14:foregroundMark x1="16607" y1="58589" x2="16607" y2="58589"/>
                        <a14:foregroundMark x1="26019" y1="62163" x2="26019" y2="62163"/>
                        <a14:foregroundMark x1="26019" y1="62163" x2="26019" y2="62163"/>
                        <a14:foregroundMark x1="34532" y1="71170" x2="34532" y2="71170"/>
                        <a14:foregroundMark x1="34532" y1="71170" x2="34532" y2="71170"/>
                        <a14:foregroundMark x1="44424" y1="72145" x2="44424" y2="72145"/>
                        <a14:foregroundMark x1="44424" y1="72145" x2="44424" y2="72145"/>
                        <a14:foregroundMark x1="46463" y1="76741" x2="46463" y2="76741"/>
                        <a14:foregroundMark x1="46463" y1="76648" x2="46463" y2="76648"/>
                        <a14:foregroundMark x1="41007" y1="84819" x2="41007" y2="84819"/>
                        <a14:foregroundMark x1="41007" y1="84819" x2="41007" y2="84819"/>
                        <a14:foregroundMark x1="58873" y1="87790" x2="58873" y2="87790"/>
                        <a14:foregroundMark x1="58873" y1="87790" x2="58873" y2="87790"/>
                        <a14:foregroundMark x1="63010" y1="86165" x2="63010" y2="86165"/>
                        <a14:foregroundMark x1="63010" y1="86165" x2="63010" y2="86165"/>
                        <a14:foregroundMark x1="60731" y1="67270" x2="60731" y2="67270"/>
                        <a14:foregroundMark x1="60552" y1="67270" x2="60552" y2="67270"/>
                        <a14:foregroundMark x1="53717" y1="68524" x2="53717" y2="68524"/>
                        <a14:foregroundMark x1="53717" y1="68524" x2="53717" y2="68524"/>
                      </a14:backgroundRemoval>
                    </a14:imgEffect>
                  </a14:imgLayer>
                </a14:imgProps>
              </a:ext>
            </a:extLst>
          </a:blip>
          <a:srcRect l="18052" t="47116" r="26983" b="11534"/>
          <a:stretch/>
        </p:blipFill>
        <p:spPr>
          <a:xfrm>
            <a:off x="5578138" y="1301513"/>
            <a:ext cx="761979" cy="740244"/>
          </a:xfrm>
          <a:prstGeom prst="rect">
            <a:avLst/>
          </a:prstGeom>
        </p:spPr>
      </p:pic>
      <p:pic>
        <p:nvPicPr>
          <p:cNvPr id="26" name="그림 25">
            <a:hlinkClick r:id="rId21" action="ppaction://hlinksldjump"/>
            <a:extLst>
              <a:ext uri="{FF2B5EF4-FFF2-40B4-BE49-F238E27FC236}">
                <a16:creationId xmlns:a16="http://schemas.microsoft.com/office/drawing/2014/main" id="{D3D2BF89-75CB-465B-B1BF-8CD421CD5BF1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6128" b="89926" l="8213" r="74880">
                        <a14:foregroundMark x1="56595" y1="23027" x2="56595" y2="23027"/>
                        <a14:foregroundMark x1="56595" y1="23027" x2="56595" y2="23027"/>
                        <a14:foregroundMark x1="54376" y1="14903" x2="54376" y2="14903"/>
                        <a14:foregroundMark x1="54376" y1="14903" x2="54376" y2="14903"/>
                        <a14:foregroundMark x1="63070" y1="6221" x2="63070" y2="6221"/>
                        <a14:foregroundMark x1="63070" y1="6128" x2="63070" y2="6128"/>
                      </a14:backgroundRemoval>
                    </a14:imgEffect>
                  </a14:imgLayer>
                </a14:imgProps>
              </a:ext>
            </a:extLst>
          </a:blip>
          <a:srcRect l="27716" t="1088" r="29233" b="56388"/>
          <a:stretch/>
        </p:blipFill>
        <p:spPr>
          <a:xfrm>
            <a:off x="8295599" y="4095515"/>
            <a:ext cx="537001" cy="684979"/>
          </a:xfrm>
          <a:prstGeom prst="rect">
            <a:avLst/>
          </a:prstGeom>
        </p:spPr>
      </p:pic>
      <p:pic>
        <p:nvPicPr>
          <p:cNvPr id="27" name="그림 26">
            <a:hlinkClick r:id="rId21" action="ppaction://hlinksldjump"/>
            <a:extLst>
              <a:ext uri="{FF2B5EF4-FFF2-40B4-BE49-F238E27FC236}">
                <a16:creationId xmlns:a16="http://schemas.microsoft.com/office/drawing/2014/main" id="{075C7849-9828-4E8E-96F8-9B06CB75D6BD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6128" b="89926" l="8213" r="74880">
                        <a14:foregroundMark x1="56595" y1="23027" x2="56595" y2="23027"/>
                        <a14:foregroundMark x1="56595" y1="23027" x2="56595" y2="23027"/>
                        <a14:foregroundMark x1="54376" y1="14903" x2="54376" y2="14903"/>
                        <a14:foregroundMark x1="54376" y1="14903" x2="54376" y2="14903"/>
                        <a14:foregroundMark x1="63070" y1="6221" x2="63070" y2="6221"/>
                        <a14:foregroundMark x1="63070" y1="6128" x2="63070" y2="6128"/>
                      </a14:backgroundRemoval>
                    </a14:imgEffect>
                  </a14:imgLayer>
                </a14:imgProps>
              </a:ext>
            </a:extLst>
          </a:blip>
          <a:srcRect l="22164" t="50760" r="26443" b="9797"/>
          <a:stretch/>
        </p:blipFill>
        <p:spPr>
          <a:xfrm>
            <a:off x="9059275" y="4557829"/>
            <a:ext cx="683995" cy="677924"/>
          </a:xfrm>
          <a:prstGeom prst="rect">
            <a:avLst/>
          </a:prstGeom>
        </p:spPr>
      </p:pic>
      <p:pic>
        <p:nvPicPr>
          <p:cNvPr id="30" name="그림 29">
            <a:hlinkClick r:id="rId24" action="ppaction://hlinksldjump"/>
            <a:extLst>
              <a:ext uri="{FF2B5EF4-FFF2-40B4-BE49-F238E27FC236}">
                <a16:creationId xmlns:a16="http://schemas.microsoft.com/office/drawing/2014/main" id="{A735CD74-D8C9-475C-81B4-9CA8B4E15059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3907" t="37554" r="21899" b="34001"/>
          <a:stretch/>
        </p:blipFill>
        <p:spPr>
          <a:xfrm>
            <a:off x="6141222" y="5365425"/>
            <a:ext cx="494675" cy="335017"/>
          </a:xfrm>
          <a:prstGeom prst="rect">
            <a:avLst/>
          </a:prstGeom>
        </p:spPr>
      </p:pic>
      <p:pic>
        <p:nvPicPr>
          <p:cNvPr id="16" name="그림 15">
            <a:hlinkClick r:id="rId27" action="ppaction://hlinksldjump"/>
            <a:extLst>
              <a:ext uri="{FF2B5EF4-FFF2-40B4-BE49-F238E27FC236}">
                <a16:creationId xmlns:a16="http://schemas.microsoft.com/office/drawing/2014/main" id="{AE3EF123-745B-4482-887A-941857A8BAA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30336" y1="34401" x2="30336" y2="34401"/>
                        <a14:foregroundMark x1="30336" y1="34401" x2="30336" y2="34401"/>
                        <a14:foregroundMark x1="38789" y1="33380" x2="38789" y2="33380"/>
                        <a14:foregroundMark x1="38789" y1="33380" x2="38789" y2="33380"/>
                        <a14:foregroundMark x1="32314" y1="33148" x2="32314" y2="33148"/>
                        <a14:foregroundMark x1="32314" y1="33148" x2="32314" y2="33148"/>
                        <a14:foregroundMark x1="56954" y1="23723" x2="56954" y2="23723"/>
                        <a14:foregroundMark x1="56954" y1="23723" x2="56954" y2="23723"/>
                        <a14:foregroundMark x1="49760" y1="24977" x2="49760" y2="24977"/>
                        <a14:foregroundMark x1="49760" y1="24977" x2="49760" y2="24977"/>
                        <a14:foregroundMark x1="49760" y1="24977" x2="49760" y2="24977"/>
                        <a14:foregroundMark x1="49760" y1="24977" x2="49760" y2="24977"/>
                        <a14:foregroundMark x1="53357" y1="26323" x2="53357" y2="26323"/>
                        <a14:foregroundMark x1="53357" y1="26323" x2="53357" y2="26323"/>
                        <a14:foregroundMark x1="37530" y1="33101" x2="37530" y2="33101"/>
                        <a14:foregroundMark x1="37470" y1="33055" x2="37470" y2="33055"/>
                        <a14:foregroundMark x1="43525" y1="16295" x2="43525" y2="16295"/>
                        <a14:foregroundMark x1="43525" y1="16295" x2="43525" y2="16295"/>
                        <a14:foregroundMark x1="51859" y1="20241" x2="51859" y2="20241"/>
                        <a14:foregroundMark x1="51859" y1="20241" x2="51859" y2="20241"/>
                        <a14:foregroundMark x1="30456" y1="30873" x2="30456" y2="30873"/>
                        <a14:foregroundMark x1="30456" y1="30873" x2="30456" y2="30873"/>
                        <a14:foregroundMark x1="35072" y1="30501" x2="35072" y2="30501"/>
                        <a14:foregroundMark x1="35072" y1="30501" x2="35072" y2="30501"/>
                        <a14:foregroundMark x1="58633" y1="29712" x2="58633" y2="29712"/>
                        <a14:foregroundMark x1="58633" y1="29712" x2="58633" y2="29712"/>
                        <a14:foregroundMark x1="62470" y1="33240" x2="62470" y2="33240"/>
                        <a14:foregroundMark x1="62470" y1="33240" x2="62470" y2="33240"/>
                        <a14:foregroundMark x1="70564" y1="22795" x2="70564" y2="22795"/>
                        <a14:foregroundMark x1="70564" y1="22795" x2="70564" y2="22795"/>
                        <a14:backgroundMark x1="34293" y1="28459" x2="34293" y2="28459"/>
                        <a14:backgroundMark x1="34293" y1="28459" x2="34293" y2="28459"/>
                        <a14:backgroundMark x1="33513" y1="31105" x2="33513" y2="31105"/>
                        <a14:backgroundMark x1="33513" y1="31105" x2="33513" y2="31105"/>
                        <a14:backgroundMark x1="31355" y1="32962" x2="31355" y2="32962"/>
                        <a14:backgroundMark x1="31355" y1="32962" x2="31355" y2="32962"/>
                        <a14:backgroundMark x1="43525" y1="16342" x2="43525" y2="16342"/>
                        <a14:backgroundMark x1="43525" y1="16342" x2="43525" y2="16342"/>
                        <a14:backgroundMark x1="43525" y1="16063" x2="43525" y2="16063"/>
                        <a14:backgroundMark x1="43525" y1="16063" x2="43525" y2="16063"/>
                        <a14:backgroundMark x1="43465" y1="16295" x2="43465" y2="16295"/>
                        <a14:backgroundMark x1="43465" y1="16295" x2="43465" y2="16295"/>
                        <a14:backgroundMark x1="43345" y1="16342" x2="43345" y2="16342"/>
                        <a14:backgroundMark x1="43345" y1="16342" x2="43345" y2="16342"/>
                        <a14:backgroundMark x1="43705" y1="16156" x2="43705" y2="16156"/>
                        <a14:backgroundMark x1="43705" y1="16156" x2="43705" y2="16156"/>
                        <a14:backgroundMark x1="43585" y1="16110" x2="43585" y2="16110"/>
                        <a14:backgroundMark x1="43585" y1="16110" x2="43585" y2="16110"/>
                      </a14:backgroundRemoval>
                    </a14:imgEffect>
                  </a14:imgLayer>
                </a14:imgProps>
              </a:ext>
            </a:extLst>
          </a:blip>
          <a:srcRect l="18141" t="54147" r="24208" b="13892"/>
          <a:stretch/>
        </p:blipFill>
        <p:spPr>
          <a:xfrm>
            <a:off x="5815768" y="3973336"/>
            <a:ext cx="1896556" cy="1402696"/>
          </a:xfrm>
          <a:prstGeom prst="rect">
            <a:avLst/>
          </a:prstGeom>
        </p:spPr>
      </p:pic>
      <p:pic>
        <p:nvPicPr>
          <p:cNvPr id="23" name="그림 22">
            <a:hlinkClick r:id="rId28" action="ppaction://hlinksldjump"/>
            <a:extLst>
              <a:ext uri="{FF2B5EF4-FFF2-40B4-BE49-F238E27FC236}">
                <a16:creationId xmlns:a16="http://schemas.microsoft.com/office/drawing/2014/main" id="{168DC87C-07A2-46BD-A469-E2AC19DC555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592" b="89972" l="7134" r="64269">
                        <a14:foregroundMark x1="41007" y1="17224" x2="41007" y2="17224"/>
                        <a14:foregroundMark x1="41187" y1="17224" x2="41187" y2="17224"/>
                        <a14:foregroundMark x1="33153" y1="20845" x2="33153" y2="20845"/>
                        <a14:foregroundMark x1="33153" y1="20845" x2="33153" y2="20845"/>
                        <a14:foregroundMark x1="26139" y1="29759" x2="26139" y2="29759"/>
                        <a14:foregroundMark x1="26139" y1="29759" x2="26139" y2="29759"/>
                        <a14:foregroundMark x1="44544" y1="30269" x2="44544" y2="30269"/>
                        <a14:foregroundMark x1="44544" y1="30269" x2="44544" y2="30269"/>
                        <a14:foregroundMark x1="44724" y1="6592" x2="44724" y2="6592"/>
                        <a14:foregroundMark x1="44724" y1="6732" x2="44724" y2="6732"/>
                        <a14:foregroundMark x1="51079" y1="63556" x2="51079" y2="63556"/>
                        <a14:foregroundMark x1="51079" y1="63556" x2="51079" y2="63556"/>
                        <a14:foregroundMark x1="40348" y1="78366" x2="40348" y2="78366"/>
                        <a14:foregroundMark x1="40228" y1="78319" x2="40228" y2="78319"/>
                        <a14:foregroundMark x1="40348" y1="78319" x2="40348" y2="78319"/>
                        <a14:foregroundMark x1="40348" y1="78319" x2="40348" y2="78319"/>
                        <a14:foregroundMark x1="39688" y1="78505" x2="39688" y2="78505"/>
                        <a14:foregroundMark x1="39688" y1="78505" x2="39688" y2="78505"/>
                        <a14:foregroundMark x1="39688" y1="78505" x2="39688" y2="78505"/>
                        <a14:foregroundMark x1="39448" y1="77577" x2="39448" y2="77577"/>
                        <a14:foregroundMark x1="39448" y1="77577" x2="39448" y2="77577"/>
                        <a14:foregroundMark x1="39448" y1="77484" x2="39448" y2="77484"/>
                        <a14:foregroundMark x1="39448" y1="77484" x2="39748" y2="77716"/>
                        <a14:foregroundMark x1="40408" y1="77716" x2="40408" y2="77716"/>
                        <a14:foregroundMark x1="40408" y1="77716" x2="40408" y2="77716"/>
                        <a14:foregroundMark x1="41487" y1="78830" x2="41487" y2="78830"/>
                        <a14:foregroundMark x1="41487" y1="78830" x2="41487" y2="78830"/>
                        <a14:foregroundMark x1="41487" y1="78598" x2="41487" y2="78598"/>
                        <a14:foregroundMark x1="41367" y1="78459" x2="41367" y2="78459"/>
                        <a14:foregroundMark x1="40887" y1="77344" x2="40887" y2="77344"/>
                        <a14:foregroundMark x1="40887" y1="77344" x2="40887" y2="77344"/>
                      </a14:backgroundRemoval>
                    </a14:imgEffect>
                  </a14:imgLayer>
                </a14:imgProps>
              </a:ext>
            </a:extLst>
          </a:blip>
          <a:srcRect r="28547" b="57390"/>
          <a:stretch/>
        </p:blipFill>
        <p:spPr>
          <a:xfrm>
            <a:off x="6225302" y="1405734"/>
            <a:ext cx="728734" cy="561184"/>
          </a:xfrm>
          <a:prstGeom prst="rect">
            <a:avLst/>
          </a:prstGeom>
        </p:spPr>
      </p:pic>
      <p:pic>
        <p:nvPicPr>
          <p:cNvPr id="14" name="그림 13">
            <a:hlinkClick r:id="rId29" action="ppaction://hlinksldjump"/>
            <a:extLst>
              <a:ext uri="{FF2B5EF4-FFF2-40B4-BE49-F238E27FC236}">
                <a16:creationId xmlns:a16="http://schemas.microsoft.com/office/drawing/2014/main" id="{D6924483-4CFA-4EA9-9A38-6E3FEDBD733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81" b="90576" l="9952" r="89988">
                        <a14:foregroundMark x1="43825" y1="90576" x2="43825" y2="90576"/>
                        <a14:foregroundMark x1="43825" y1="90576" x2="43825" y2="90576"/>
                        <a14:foregroundMark x1="70683" y1="37697" x2="70683" y2="37697"/>
                        <a14:foregroundMark x1="70683" y1="37697" x2="70683" y2="37697"/>
                        <a14:foregroundMark x1="66127" y1="36305" x2="66127" y2="36305"/>
                        <a14:foregroundMark x1="66127" y1="36305" x2="66127" y2="36305"/>
                        <a14:foregroundMark x1="54137" y1="34865" x2="54137" y2="34865"/>
                        <a14:foregroundMark x1="54137" y1="34865" x2="54137" y2="34865"/>
                        <a14:foregroundMark x1="55815" y1="22934" x2="55815" y2="22934"/>
                        <a14:foregroundMark x1="55815" y1="22934" x2="55815" y2="22934"/>
                        <a14:foregroundMark x1="55815" y1="22888" x2="55815" y2="22888"/>
                        <a14:foregroundMark x1="57914" y1="32591" x2="57914" y2="32591"/>
                        <a14:foregroundMark x1="57914" y1="32591" x2="57914" y2="32591"/>
                        <a14:foregroundMark x1="67206" y1="35655" x2="67206" y2="35655"/>
                        <a14:foregroundMark x1="67146" y1="35562" x2="67146" y2="35562"/>
                        <a14:foregroundMark x1="66847" y1="35422" x2="66847" y2="35422"/>
                        <a14:foregroundMark x1="66847" y1="35422" x2="66847" y2="35422"/>
                        <a14:foregroundMark x1="59113" y1="34587" x2="59113" y2="34587"/>
                        <a14:foregroundMark x1="59113" y1="34587" x2="59113" y2="34587"/>
                        <a14:backgroundMark x1="31475" y1="11328" x2="31475" y2="11328"/>
                        <a14:backgroundMark x1="31595" y1="11281" x2="31595" y2="11281"/>
                        <a14:backgroundMark x1="25779" y1="17038" x2="25779" y2="17038"/>
                        <a14:backgroundMark x1="25779" y1="17038" x2="25779" y2="17038"/>
                      </a14:backgroundRemoval>
                    </a14:imgEffect>
                  </a14:imgLayer>
                </a14:imgProps>
              </a:ext>
            </a:extLst>
          </a:blip>
          <a:srcRect l="25148" t="45583" r="24760" b="8475"/>
          <a:stretch/>
        </p:blipFill>
        <p:spPr>
          <a:xfrm>
            <a:off x="6930348" y="2123165"/>
            <a:ext cx="1755219" cy="2078840"/>
          </a:xfrm>
          <a:prstGeom prst="rect">
            <a:avLst/>
          </a:prstGeom>
        </p:spPr>
      </p:pic>
      <p:pic>
        <p:nvPicPr>
          <p:cNvPr id="25" name="그림 24">
            <a:hlinkClick r:id="rId24" action="ppaction://hlinksldjump"/>
            <a:extLst>
              <a:ext uri="{FF2B5EF4-FFF2-40B4-BE49-F238E27FC236}">
                <a16:creationId xmlns:a16="http://schemas.microsoft.com/office/drawing/2014/main" id="{F62D83B9-6D08-421C-A353-4FC02BEA69DF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10000" b="90000" l="10000" r="90000">
                        <a14:foregroundMark x1="56362" y1="31875" x2="56362" y2="31875"/>
                        <a14:foregroundMark x1="56362" y1="31875" x2="56362" y2="31875"/>
                        <a14:foregroundMark x1="47670" y1="46458" x2="47670" y2="46458"/>
                        <a14:foregroundMark x1="47670" y1="46458" x2="47670" y2="46458"/>
                      </a14:backgroundRemoval>
                    </a14:imgEffect>
                  </a14:imgLayer>
                </a14:imgProps>
              </a:ext>
            </a:extLst>
          </a:blip>
          <a:srcRect l="29976" t="5805" r="30754" b="51090"/>
          <a:stretch/>
        </p:blipFill>
        <p:spPr>
          <a:xfrm>
            <a:off x="6732439" y="3026505"/>
            <a:ext cx="380768" cy="539299"/>
          </a:xfrm>
          <a:prstGeom prst="rect">
            <a:avLst/>
          </a:prstGeom>
        </p:spPr>
      </p:pic>
      <p:pic>
        <p:nvPicPr>
          <p:cNvPr id="24" name="그림 23">
            <a:hlinkClick r:id="rId24" action="ppaction://hlinksldjump"/>
            <a:extLst>
              <a:ext uri="{FF2B5EF4-FFF2-40B4-BE49-F238E27FC236}">
                <a16:creationId xmlns:a16="http://schemas.microsoft.com/office/drawing/2014/main" id="{4F12F199-28C5-4111-90EB-CA3EC73336A9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3482" b="89926" l="13129" r="72902">
                        <a14:foregroundMark x1="42566" y1="6685" x2="42566" y2="6685"/>
                        <a14:foregroundMark x1="42566" y1="6685" x2="42566" y2="6685"/>
                        <a14:foregroundMark x1="44844" y1="3575" x2="44844" y2="3575"/>
                        <a14:foregroundMark x1="44724" y1="3482" x2="44724" y2="3482"/>
                        <a14:foregroundMark x1="40707" y1="52878" x2="40707" y2="52878"/>
                        <a14:foregroundMark x1="40707" y1="52878" x2="40707" y2="52878"/>
                        <a14:foregroundMark x1="26679" y1="50464" x2="26679" y2="50464"/>
                        <a14:foregroundMark x1="26679" y1="50464" x2="26679" y2="50464"/>
                        <a14:foregroundMark x1="32194" y1="57614" x2="32194" y2="57614"/>
                        <a14:foregroundMark x1="32194" y1="57567" x2="32194" y2="57567"/>
                        <a14:foregroundMark x1="23801" y1="51857" x2="23801" y2="51857"/>
                        <a14:foregroundMark x1="23801" y1="51857" x2="23801" y2="51857"/>
                        <a14:foregroundMark x1="25779" y1="56314" x2="25779" y2="56314"/>
                        <a14:foregroundMark x1="25719" y1="56314" x2="25719" y2="56314"/>
                        <a14:foregroundMark x1="28297" y1="55200" x2="28297" y2="55200"/>
                        <a14:foregroundMark x1="28297" y1="55200" x2="28297" y2="55200"/>
                        <a14:foregroundMark x1="20624" y1="60446" x2="20624" y2="60446"/>
                        <a14:foregroundMark x1="20624" y1="60446" x2="20624" y2="60446"/>
                        <a14:foregroundMark x1="16607" y1="58589" x2="16607" y2="58589"/>
                        <a14:foregroundMark x1="16607" y1="58589" x2="16607" y2="58589"/>
                        <a14:foregroundMark x1="26019" y1="62163" x2="26019" y2="62163"/>
                        <a14:foregroundMark x1="26019" y1="62163" x2="26019" y2="62163"/>
                        <a14:foregroundMark x1="34532" y1="71170" x2="34532" y2="71170"/>
                        <a14:foregroundMark x1="34532" y1="71170" x2="34532" y2="71170"/>
                        <a14:foregroundMark x1="44424" y1="72145" x2="44424" y2="72145"/>
                        <a14:foregroundMark x1="44424" y1="72145" x2="44424" y2="72145"/>
                        <a14:foregroundMark x1="46463" y1="76741" x2="46463" y2="76741"/>
                        <a14:foregroundMark x1="46463" y1="76648" x2="46463" y2="76648"/>
                        <a14:foregroundMark x1="41007" y1="84819" x2="41007" y2="84819"/>
                        <a14:foregroundMark x1="41007" y1="84819" x2="41007" y2="84819"/>
                        <a14:foregroundMark x1="58873" y1="87790" x2="58873" y2="87790"/>
                        <a14:foregroundMark x1="58873" y1="87790" x2="58873" y2="87790"/>
                        <a14:foregroundMark x1="63010" y1="86165" x2="63010" y2="86165"/>
                        <a14:foregroundMark x1="63010" y1="86165" x2="63010" y2="86165"/>
                        <a14:foregroundMark x1="60731" y1="67270" x2="60731" y2="67270"/>
                        <a14:foregroundMark x1="60552" y1="67270" x2="60552" y2="67270"/>
                        <a14:foregroundMark x1="53717" y1="68524" x2="53717" y2="68524"/>
                        <a14:foregroundMark x1="53717" y1="68524" x2="53717" y2="68524"/>
                      </a14:backgroundRemoval>
                    </a14:imgEffect>
                  </a14:imgLayer>
                </a14:imgProps>
              </a:ext>
            </a:extLst>
          </a:blip>
          <a:srcRect l="26660" t="2518" r="32031" b="57326"/>
          <a:stretch/>
        </p:blipFill>
        <p:spPr>
          <a:xfrm>
            <a:off x="6883296" y="3372083"/>
            <a:ext cx="429611" cy="539299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A54FB26F-FA34-41CE-BCD8-0AABA02E5D73}"/>
              </a:ext>
            </a:extLst>
          </p:cNvPr>
          <p:cNvGrpSpPr/>
          <p:nvPr/>
        </p:nvGrpSpPr>
        <p:grpSpPr>
          <a:xfrm>
            <a:off x="714310" y="356660"/>
            <a:ext cx="1873026" cy="523220"/>
            <a:chOff x="2798515" y="2497976"/>
            <a:chExt cx="1873026" cy="52322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B182D20-3CE5-47E2-8638-AADC6BFBDEA8}"/>
                </a:ext>
              </a:extLst>
            </p:cNvPr>
            <p:cNvSpPr txBox="1"/>
            <p:nvPr/>
          </p:nvSpPr>
          <p:spPr>
            <a:xfrm>
              <a:off x="3018471" y="2497976"/>
              <a:ext cx="16530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ea typeface="Black Han Sans" pitchFamily="2" charset="-127"/>
                </a:rPr>
                <a:t>분석 결과 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29D9997B-1461-4A46-82FF-9301526EFCE3}"/>
                </a:ext>
              </a:extLst>
            </p:cNvPr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7D10E66-AE60-43C6-8DB5-94D4D56103D5}"/>
              </a:ext>
            </a:extLst>
          </p:cNvPr>
          <p:cNvSpPr txBox="1"/>
          <p:nvPr/>
        </p:nvSpPr>
        <p:spPr>
          <a:xfrm>
            <a:off x="934266" y="879879"/>
            <a:ext cx="1380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E699"/>
                </a:solidFill>
                <a:ea typeface="Black Han Sans" pitchFamily="2" charset="-127"/>
              </a:rPr>
              <a:t>결과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FD5868-5907-47A7-A77B-16EB34000469}"/>
              </a:ext>
            </a:extLst>
          </p:cNvPr>
          <p:cNvSpPr txBox="1"/>
          <p:nvPr/>
        </p:nvSpPr>
        <p:spPr>
          <a:xfrm>
            <a:off x="2807292" y="708004"/>
            <a:ext cx="11176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a typeface="Black Han Sans" pitchFamily="2" charset="-127"/>
              </a:rPr>
              <a:t>전국</a:t>
            </a:r>
            <a:endParaRPr lang="en-US" altLang="ko-KR" sz="4400" dirty="0">
              <a:solidFill>
                <a:schemeClr val="bg1"/>
              </a:solidFill>
              <a:ea typeface="Black Han Sans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2683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F79855-C43C-4781-B2DA-9955DA1C225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CE74E66-A28E-4380-ADE0-BBB156BA085F}"/>
              </a:ext>
            </a:extLst>
          </p:cNvPr>
          <p:cNvGrpSpPr/>
          <p:nvPr/>
        </p:nvGrpSpPr>
        <p:grpSpPr>
          <a:xfrm>
            <a:off x="714310" y="356660"/>
            <a:ext cx="1873026" cy="523220"/>
            <a:chOff x="2798515" y="2497976"/>
            <a:chExt cx="1873026" cy="5232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76D372-7FF2-4AD3-B940-0D6152709D0D}"/>
                </a:ext>
              </a:extLst>
            </p:cNvPr>
            <p:cNvSpPr txBox="1"/>
            <p:nvPr/>
          </p:nvSpPr>
          <p:spPr>
            <a:xfrm>
              <a:off x="3018471" y="2497976"/>
              <a:ext cx="16530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ea typeface="Black Han Sans" pitchFamily="2" charset="-127"/>
                </a:rPr>
                <a:t>분석 결과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6E46B88-A718-4F0D-9EB8-78425FC1C1F5}"/>
                </a:ext>
              </a:extLst>
            </p:cNvPr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0D5DFD4-ACD3-44FF-9787-F97B47D797E8}"/>
              </a:ext>
            </a:extLst>
          </p:cNvPr>
          <p:cNvSpPr txBox="1"/>
          <p:nvPr/>
        </p:nvSpPr>
        <p:spPr>
          <a:xfrm>
            <a:off x="934266" y="879879"/>
            <a:ext cx="1380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E699"/>
                </a:solidFill>
                <a:ea typeface="Black Han Sans" pitchFamily="2" charset="-127"/>
              </a:rPr>
              <a:t>결과 </a:t>
            </a:r>
          </a:p>
        </p:txBody>
      </p:sp>
      <p:graphicFrame>
        <p:nvGraphicFramePr>
          <p:cNvPr id="21" name="표 4">
            <a:extLst>
              <a:ext uri="{FF2B5EF4-FFF2-40B4-BE49-F238E27FC236}">
                <a16:creationId xmlns:a16="http://schemas.microsoft.com/office/drawing/2014/main" id="{26FBBCB3-FA97-4A92-AFFC-6313AFB21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513540"/>
              </p:ext>
            </p:extLst>
          </p:nvPr>
        </p:nvGraphicFramePr>
        <p:xfrm>
          <a:off x="5211484" y="2120420"/>
          <a:ext cx="6517312" cy="3064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85">
                  <a:extLst>
                    <a:ext uri="{9D8B030D-6E8A-4147-A177-3AD203B41FA5}">
                      <a16:colId xmlns:a16="http://schemas.microsoft.com/office/drawing/2014/main" val="3481708858"/>
                    </a:ext>
                  </a:extLst>
                </a:gridCol>
                <a:gridCol w="1097184">
                  <a:extLst>
                    <a:ext uri="{9D8B030D-6E8A-4147-A177-3AD203B41FA5}">
                      <a16:colId xmlns:a16="http://schemas.microsoft.com/office/drawing/2014/main" val="959297414"/>
                    </a:ext>
                  </a:extLst>
                </a:gridCol>
                <a:gridCol w="2007843">
                  <a:extLst>
                    <a:ext uri="{9D8B030D-6E8A-4147-A177-3AD203B41FA5}">
                      <a16:colId xmlns:a16="http://schemas.microsoft.com/office/drawing/2014/main" val="3418902038"/>
                    </a:ext>
                  </a:extLst>
                </a:gridCol>
              </a:tblGrid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포함지역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보호소형태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예상 일 최대 유기동물 수 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486708"/>
                  </a:ext>
                </a:extLst>
              </a:tr>
              <a:tr h="62619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노원구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도봉구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강북구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성북구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동대문구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성동구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광진구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중랑구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184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009565"/>
                  </a:ext>
                </a:extLst>
              </a:tr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종로구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중구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용산구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마포구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서대문구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은평구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168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873090"/>
                  </a:ext>
                </a:extLst>
              </a:tr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강서구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양천구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구로구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 영등포구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관악구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금천구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동작구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262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194735"/>
                  </a:ext>
                </a:extLst>
              </a:tr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서초구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강남구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송파구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강동구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133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912337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FAA7DF48-E7A5-4CAB-9CB1-62B43553702D}"/>
              </a:ext>
            </a:extLst>
          </p:cNvPr>
          <p:cNvSpPr txBox="1"/>
          <p:nvPr/>
        </p:nvSpPr>
        <p:spPr>
          <a:xfrm>
            <a:off x="2807292" y="708004"/>
            <a:ext cx="25186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a typeface="Black Han Sans" pitchFamily="2" charset="-127"/>
              </a:rPr>
              <a:t>서울특별시</a:t>
            </a:r>
            <a:endParaRPr lang="en-US" altLang="ko-KR" sz="44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CB3F54A-CCEB-4BCF-B254-F2CAB2C8F0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92" b="89972" l="7134" r="64269">
                        <a14:foregroundMark x1="41007" y1="17224" x2="41007" y2="17224"/>
                        <a14:foregroundMark x1="41187" y1="17224" x2="41187" y2="17224"/>
                        <a14:foregroundMark x1="33153" y1="20845" x2="33153" y2="20845"/>
                        <a14:foregroundMark x1="33153" y1="20845" x2="33153" y2="20845"/>
                        <a14:foregroundMark x1="26139" y1="29759" x2="26139" y2="29759"/>
                        <a14:foregroundMark x1="26139" y1="29759" x2="26139" y2="29759"/>
                        <a14:foregroundMark x1="44544" y1="30269" x2="44544" y2="30269"/>
                        <a14:foregroundMark x1="44544" y1="30269" x2="44544" y2="30269"/>
                        <a14:foregroundMark x1="44724" y1="6592" x2="44724" y2="6592"/>
                        <a14:foregroundMark x1="44724" y1="6732" x2="44724" y2="6732"/>
                        <a14:foregroundMark x1="51079" y1="63556" x2="51079" y2="63556"/>
                        <a14:foregroundMark x1="51079" y1="63556" x2="51079" y2="63556"/>
                        <a14:foregroundMark x1="40348" y1="78366" x2="40348" y2="78366"/>
                        <a14:foregroundMark x1="40228" y1="78319" x2="40228" y2="78319"/>
                        <a14:foregroundMark x1="40348" y1="78319" x2="40348" y2="78319"/>
                        <a14:foregroundMark x1="40348" y1="78319" x2="40348" y2="78319"/>
                        <a14:foregroundMark x1="39688" y1="78505" x2="39688" y2="78505"/>
                        <a14:foregroundMark x1="39688" y1="78505" x2="39688" y2="78505"/>
                        <a14:foregroundMark x1="39688" y1="78505" x2="39688" y2="78505"/>
                        <a14:foregroundMark x1="39448" y1="77577" x2="39448" y2="77577"/>
                        <a14:foregroundMark x1="39448" y1="77577" x2="39448" y2="77577"/>
                        <a14:foregroundMark x1="39448" y1="77484" x2="39448" y2="77484"/>
                        <a14:foregroundMark x1="39448" y1="77484" x2="39748" y2="77716"/>
                        <a14:foregroundMark x1="40408" y1="77716" x2="40408" y2="77716"/>
                        <a14:foregroundMark x1="40408" y1="77716" x2="40408" y2="77716"/>
                        <a14:foregroundMark x1="41487" y1="78830" x2="41487" y2="78830"/>
                        <a14:foregroundMark x1="41487" y1="78830" x2="41487" y2="78830"/>
                        <a14:foregroundMark x1="41487" y1="78598" x2="41487" y2="78598"/>
                        <a14:foregroundMark x1="41367" y1="78459" x2="41367" y2="78459"/>
                        <a14:foregroundMark x1="40887" y1="77344" x2="40887" y2="77344"/>
                        <a14:foregroundMark x1="40887" y1="77344" x2="40887" y2="77344"/>
                      </a14:backgroundRemoval>
                    </a14:imgEffect>
                  </a14:imgLayer>
                </a14:imgProps>
              </a:ext>
            </a:extLst>
          </a:blip>
          <a:srcRect r="28547" b="57390"/>
          <a:stretch/>
        </p:blipFill>
        <p:spPr>
          <a:xfrm>
            <a:off x="-168301" y="1497092"/>
            <a:ext cx="5951186" cy="458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62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F79855-C43C-4781-B2DA-9955DA1C225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CE74E66-A28E-4380-ADE0-BBB156BA085F}"/>
              </a:ext>
            </a:extLst>
          </p:cNvPr>
          <p:cNvGrpSpPr/>
          <p:nvPr/>
        </p:nvGrpSpPr>
        <p:grpSpPr>
          <a:xfrm>
            <a:off x="714310" y="356660"/>
            <a:ext cx="1873026" cy="523220"/>
            <a:chOff x="2798515" y="2497976"/>
            <a:chExt cx="1873026" cy="5232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76D372-7FF2-4AD3-B940-0D6152709D0D}"/>
                </a:ext>
              </a:extLst>
            </p:cNvPr>
            <p:cNvSpPr txBox="1"/>
            <p:nvPr/>
          </p:nvSpPr>
          <p:spPr>
            <a:xfrm>
              <a:off x="3018471" y="2497976"/>
              <a:ext cx="16530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ea typeface="Black Han Sans" pitchFamily="2" charset="-127"/>
                </a:rPr>
                <a:t>분석 결과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6E46B88-A718-4F0D-9EB8-78425FC1C1F5}"/>
                </a:ext>
              </a:extLst>
            </p:cNvPr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0D5DFD4-ACD3-44FF-9787-F97B47D797E8}"/>
              </a:ext>
            </a:extLst>
          </p:cNvPr>
          <p:cNvSpPr txBox="1"/>
          <p:nvPr/>
        </p:nvSpPr>
        <p:spPr>
          <a:xfrm>
            <a:off x="934266" y="879879"/>
            <a:ext cx="1380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E699"/>
                </a:solidFill>
                <a:ea typeface="Black Han Sans" pitchFamily="2" charset="-127"/>
              </a:rPr>
              <a:t>결과 </a:t>
            </a:r>
          </a:p>
        </p:txBody>
      </p:sp>
      <p:graphicFrame>
        <p:nvGraphicFramePr>
          <p:cNvPr id="21" name="표 4">
            <a:extLst>
              <a:ext uri="{FF2B5EF4-FFF2-40B4-BE49-F238E27FC236}">
                <a16:creationId xmlns:a16="http://schemas.microsoft.com/office/drawing/2014/main" id="{26FBBCB3-FA97-4A92-AFFC-6313AFB21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476843"/>
              </p:ext>
            </p:extLst>
          </p:nvPr>
        </p:nvGraphicFramePr>
        <p:xfrm>
          <a:off x="5211484" y="2120420"/>
          <a:ext cx="6517312" cy="3064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85">
                  <a:extLst>
                    <a:ext uri="{9D8B030D-6E8A-4147-A177-3AD203B41FA5}">
                      <a16:colId xmlns:a16="http://schemas.microsoft.com/office/drawing/2014/main" val="3481708858"/>
                    </a:ext>
                  </a:extLst>
                </a:gridCol>
                <a:gridCol w="1097184">
                  <a:extLst>
                    <a:ext uri="{9D8B030D-6E8A-4147-A177-3AD203B41FA5}">
                      <a16:colId xmlns:a16="http://schemas.microsoft.com/office/drawing/2014/main" val="959297414"/>
                    </a:ext>
                  </a:extLst>
                </a:gridCol>
                <a:gridCol w="2007843">
                  <a:extLst>
                    <a:ext uri="{9D8B030D-6E8A-4147-A177-3AD203B41FA5}">
                      <a16:colId xmlns:a16="http://schemas.microsoft.com/office/drawing/2014/main" val="3418902038"/>
                    </a:ext>
                  </a:extLst>
                </a:gridCol>
              </a:tblGrid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포함지역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보호소형태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예상 일 최대 유기동물 수 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486708"/>
                  </a:ext>
                </a:extLst>
              </a:tr>
              <a:tr h="62619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노원구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도봉구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강북구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성북구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동대문구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성동구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광진구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중랑구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184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009565"/>
                  </a:ext>
                </a:extLst>
              </a:tr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종로구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중구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용산구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마포구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서대문구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은평구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168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873090"/>
                  </a:ext>
                </a:extLst>
              </a:tr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강서구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양천구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구로구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 영등포구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관악구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금천구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동작구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262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194735"/>
                  </a:ext>
                </a:extLst>
              </a:tr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서초구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강남구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송파구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강동구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133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912337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FAA7DF48-E7A5-4CAB-9CB1-62B43553702D}"/>
              </a:ext>
            </a:extLst>
          </p:cNvPr>
          <p:cNvSpPr txBox="1"/>
          <p:nvPr/>
        </p:nvSpPr>
        <p:spPr>
          <a:xfrm>
            <a:off x="2807292" y="708004"/>
            <a:ext cx="25186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a typeface="Black Han Sans" pitchFamily="2" charset="-127"/>
              </a:rPr>
              <a:t>서울특별시</a:t>
            </a:r>
            <a:endParaRPr lang="en-US" altLang="ko-KR" sz="44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CB3F54A-CCEB-4BCF-B254-F2CAB2C8F0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92" b="89972" l="7134" r="64269">
                        <a14:foregroundMark x1="41007" y1="17224" x2="41007" y2="17224"/>
                        <a14:foregroundMark x1="41187" y1="17224" x2="41187" y2="17224"/>
                        <a14:foregroundMark x1="33153" y1="20845" x2="33153" y2="20845"/>
                        <a14:foregroundMark x1="33153" y1="20845" x2="33153" y2="20845"/>
                        <a14:foregroundMark x1="26139" y1="29759" x2="26139" y2="29759"/>
                        <a14:foregroundMark x1="26139" y1="29759" x2="26139" y2="29759"/>
                        <a14:foregroundMark x1="44544" y1="30269" x2="44544" y2="30269"/>
                        <a14:foregroundMark x1="44544" y1="30269" x2="44544" y2="30269"/>
                        <a14:foregroundMark x1="44724" y1="6592" x2="44724" y2="6592"/>
                        <a14:foregroundMark x1="44724" y1="6732" x2="44724" y2="6732"/>
                        <a14:foregroundMark x1="51079" y1="63556" x2="51079" y2="63556"/>
                        <a14:foregroundMark x1="51079" y1="63556" x2="51079" y2="63556"/>
                        <a14:foregroundMark x1="40348" y1="78366" x2="40348" y2="78366"/>
                        <a14:foregroundMark x1="40228" y1="78319" x2="40228" y2="78319"/>
                        <a14:foregroundMark x1="40348" y1="78319" x2="40348" y2="78319"/>
                        <a14:foregroundMark x1="40348" y1="78319" x2="40348" y2="78319"/>
                        <a14:foregroundMark x1="39688" y1="78505" x2="39688" y2="78505"/>
                        <a14:foregroundMark x1="39688" y1="78505" x2="39688" y2="78505"/>
                        <a14:foregroundMark x1="39688" y1="78505" x2="39688" y2="78505"/>
                        <a14:foregroundMark x1="39448" y1="77577" x2="39448" y2="77577"/>
                        <a14:foregroundMark x1="39448" y1="77577" x2="39448" y2="77577"/>
                        <a14:foregroundMark x1="39448" y1="77484" x2="39448" y2="77484"/>
                        <a14:foregroundMark x1="39448" y1="77484" x2="39748" y2="77716"/>
                        <a14:foregroundMark x1="40408" y1="77716" x2="40408" y2="77716"/>
                        <a14:foregroundMark x1="40408" y1="77716" x2="40408" y2="77716"/>
                        <a14:foregroundMark x1="41487" y1="78830" x2="41487" y2="78830"/>
                        <a14:foregroundMark x1="41487" y1="78830" x2="41487" y2="78830"/>
                        <a14:foregroundMark x1="41487" y1="78598" x2="41487" y2="78598"/>
                        <a14:foregroundMark x1="41367" y1="78459" x2="41367" y2="78459"/>
                        <a14:foregroundMark x1="40887" y1="77344" x2="40887" y2="77344"/>
                        <a14:foregroundMark x1="40887" y1="77344" x2="40887" y2="77344"/>
                      </a14:backgroundRemoval>
                    </a14:imgEffect>
                  </a14:imgLayer>
                </a14:imgProps>
              </a:ext>
            </a:extLst>
          </a:blip>
          <a:srcRect r="28547" b="57390"/>
          <a:stretch/>
        </p:blipFill>
        <p:spPr>
          <a:xfrm>
            <a:off x="-168301" y="1497092"/>
            <a:ext cx="5951186" cy="4582898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742349D5-729D-4D2F-990F-F5533C2A21B3}"/>
              </a:ext>
            </a:extLst>
          </p:cNvPr>
          <p:cNvSpPr/>
          <p:nvPr/>
        </p:nvSpPr>
        <p:spPr>
          <a:xfrm>
            <a:off x="1760801" y="4385473"/>
            <a:ext cx="630426" cy="567159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B</a:t>
            </a:r>
            <a:endParaRPr lang="ko-KR" alt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B410ADA-5C3B-43C8-8505-1EDEF2CA53C3}"/>
              </a:ext>
            </a:extLst>
          </p:cNvPr>
          <p:cNvSpPr/>
          <p:nvPr/>
        </p:nvSpPr>
        <p:spPr>
          <a:xfrm>
            <a:off x="1956910" y="3258116"/>
            <a:ext cx="630426" cy="567159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B</a:t>
            </a:r>
            <a:endParaRPr lang="ko-KR" alt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62454D9-C8EA-4FE5-BB08-A6EEDCEF3513}"/>
              </a:ext>
            </a:extLst>
          </p:cNvPr>
          <p:cNvSpPr/>
          <p:nvPr/>
        </p:nvSpPr>
        <p:spPr>
          <a:xfrm>
            <a:off x="2927626" y="2690957"/>
            <a:ext cx="630426" cy="567159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B</a:t>
            </a:r>
            <a:endParaRPr lang="ko-KR" alt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BB047B9-2E19-4C30-BAF6-922683BAE34B}"/>
              </a:ext>
            </a:extLst>
          </p:cNvPr>
          <p:cNvSpPr/>
          <p:nvPr/>
        </p:nvSpPr>
        <p:spPr>
          <a:xfrm>
            <a:off x="3242839" y="4451981"/>
            <a:ext cx="630426" cy="567159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C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pic>
        <p:nvPicPr>
          <p:cNvPr id="23" name="그림 22">
            <a:hlinkClick r:id="rId4" action="ppaction://hlinksldjump"/>
            <a:extLst>
              <a:ext uri="{FF2B5EF4-FFF2-40B4-BE49-F238E27FC236}">
                <a16:creationId xmlns:a16="http://schemas.microsoft.com/office/drawing/2014/main" id="{69F80E9A-E997-492A-AAA7-1AA744FEBC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1535" y="173872"/>
            <a:ext cx="408373" cy="53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375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F79855-C43C-4781-B2DA-9955DA1C225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CE74E66-A28E-4380-ADE0-BBB156BA085F}"/>
              </a:ext>
            </a:extLst>
          </p:cNvPr>
          <p:cNvGrpSpPr/>
          <p:nvPr/>
        </p:nvGrpSpPr>
        <p:grpSpPr>
          <a:xfrm>
            <a:off x="714310" y="356660"/>
            <a:ext cx="1873026" cy="523220"/>
            <a:chOff x="2798515" y="2497976"/>
            <a:chExt cx="1873026" cy="5232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76D372-7FF2-4AD3-B940-0D6152709D0D}"/>
                </a:ext>
              </a:extLst>
            </p:cNvPr>
            <p:cNvSpPr txBox="1"/>
            <p:nvPr/>
          </p:nvSpPr>
          <p:spPr>
            <a:xfrm>
              <a:off x="3018471" y="2497976"/>
              <a:ext cx="16530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ea typeface="Black Han Sans" pitchFamily="2" charset="-127"/>
                </a:rPr>
                <a:t>분석 결과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6E46B88-A718-4F0D-9EB8-78425FC1C1F5}"/>
                </a:ext>
              </a:extLst>
            </p:cNvPr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0D5DFD4-ACD3-44FF-9787-F97B47D797E8}"/>
              </a:ext>
            </a:extLst>
          </p:cNvPr>
          <p:cNvSpPr txBox="1"/>
          <p:nvPr/>
        </p:nvSpPr>
        <p:spPr>
          <a:xfrm>
            <a:off x="934266" y="879879"/>
            <a:ext cx="1380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E699"/>
                </a:solidFill>
                <a:ea typeface="Black Han Sans" pitchFamily="2" charset="-127"/>
              </a:rPr>
              <a:t>결과 </a:t>
            </a:r>
          </a:p>
        </p:txBody>
      </p:sp>
      <p:graphicFrame>
        <p:nvGraphicFramePr>
          <p:cNvPr id="21" name="표 4">
            <a:extLst>
              <a:ext uri="{FF2B5EF4-FFF2-40B4-BE49-F238E27FC236}">
                <a16:creationId xmlns:a16="http://schemas.microsoft.com/office/drawing/2014/main" id="{26FBBCB3-FA97-4A92-AFFC-6313AFB21BE5}"/>
              </a:ext>
            </a:extLst>
          </p:cNvPr>
          <p:cNvGraphicFramePr>
            <a:graphicFrameLocks noGrp="1"/>
          </p:cNvGraphicFramePr>
          <p:nvPr/>
        </p:nvGraphicFramePr>
        <p:xfrm>
          <a:off x="5335548" y="1528554"/>
          <a:ext cx="6517312" cy="22935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85">
                  <a:extLst>
                    <a:ext uri="{9D8B030D-6E8A-4147-A177-3AD203B41FA5}">
                      <a16:colId xmlns:a16="http://schemas.microsoft.com/office/drawing/2014/main" val="3481708858"/>
                    </a:ext>
                  </a:extLst>
                </a:gridCol>
                <a:gridCol w="1097184">
                  <a:extLst>
                    <a:ext uri="{9D8B030D-6E8A-4147-A177-3AD203B41FA5}">
                      <a16:colId xmlns:a16="http://schemas.microsoft.com/office/drawing/2014/main" val="959297414"/>
                    </a:ext>
                  </a:extLst>
                </a:gridCol>
                <a:gridCol w="2007843">
                  <a:extLst>
                    <a:ext uri="{9D8B030D-6E8A-4147-A177-3AD203B41FA5}">
                      <a16:colId xmlns:a16="http://schemas.microsoft.com/office/drawing/2014/main" val="3418902038"/>
                    </a:ext>
                  </a:extLst>
                </a:gridCol>
              </a:tblGrid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포함지역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보호소형태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예상 일 최대 유기동물 수 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486708"/>
                  </a:ext>
                </a:extLst>
              </a:tr>
              <a:tr h="46491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기장군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금정구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북구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해운대구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287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009565"/>
                  </a:ext>
                </a:extLst>
              </a:tr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동래구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연제구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수영구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남구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부산진구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영도구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326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873090"/>
                  </a:ext>
                </a:extLst>
              </a:tr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강서구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사상구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사하구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서구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중구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동구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A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383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194735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FAA7DF48-E7A5-4CAB-9CB1-62B43553702D}"/>
              </a:ext>
            </a:extLst>
          </p:cNvPr>
          <p:cNvSpPr txBox="1"/>
          <p:nvPr/>
        </p:nvSpPr>
        <p:spPr>
          <a:xfrm>
            <a:off x="2895835" y="603458"/>
            <a:ext cx="51780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a typeface="Black Han Sans" pitchFamily="2" charset="-127"/>
              </a:rPr>
              <a:t>부산광역시</a:t>
            </a:r>
            <a:r>
              <a:rPr lang="en-US" altLang="ko-KR" sz="4400" dirty="0">
                <a:solidFill>
                  <a:schemeClr val="bg1"/>
                </a:solidFill>
                <a:ea typeface="Black Han Sans" pitchFamily="2" charset="-127"/>
              </a:rPr>
              <a:t>, </a:t>
            </a:r>
            <a:r>
              <a:rPr lang="ko-KR" altLang="en-US" sz="4400" dirty="0">
                <a:solidFill>
                  <a:schemeClr val="bg1"/>
                </a:solidFill>
                <a:ea typeface="Black Han Sans" pitchFamily="2" charset="-127"/>
              </a:rPr>
              <a:t>인천광역시</a:t>
            </a:r>
            <a:endParaRPr lang="en-US" altLang="ko-KR" sz="44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05A361EB-F835-4F18-AB01-02A1E933190E}"/>
              </a:ext>
            </a:extLst>
          </p:cNvPr>
          <p:cNvGraphicFramePr>
            <a:graphicFrameLocks noGrp="1"/>
          </p:cNvGraphicFramePr>
          <p:nvPr/>
        </p:nvGraphicFramePr>
        <p:xfrm>
          <a:off x="5251292" y="4260231"/>
          <a:ext cx="6517312" cy="24251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85">
                  <a:extLst>
                    <a:ext uri="{9D8B030D-6E8A-4147-A177-3AD203B41FA5}">
                      <a16:colId xmlns:a16="http://schemas.microsoft.com/office/drawing/2014/main" val="3481708858"/>
                    </a:ext>
                  </a:extLst>
                </a:gridCol>
                <a:gridCol w="1097184">
                  <a:extLst>
                    <a:ext uri="{9D8B030D-6E8A-4147-A177-3AD203B41FA5}">
                      <a16:colId xmlns:a16="http://schemas.microsoft.com/office/drawing/2014/main" val="959297414"/>
                    </a:ext>
                  </a:extLst>
                </a:gridCol>
                <a:gridCol w="2007843">
                  <a:extLst>
                    <a:ext uri="{9D8B030D-6E8A-4147-A177-3AD203B41FA5}">
                      <a16:colId xmlns:a16="http://schemas.microsoft.com/office/drawing/2014/main" val="3418902038"/>
                    </a:ext>
                  </a:extLst>
                </a:gridCol>
              </a:tblGrid>
              <a:tr h="41620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포함지역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보호소형태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예상 일 최대 유기동물 수 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486708"/>
                  </a:ext>
                </a:extLst>
              </a:tr>
              <a:tr h="62695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강화군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중구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219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009565"/>
                  </a:ext>
                </a:extLst>
              </a:tr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옹진군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연수구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 err="1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미추홀구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남동구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동구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240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873090"/>
                  </a:ext>
                </a:extLst>
              </a:tr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서구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 계양구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부평구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A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377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194735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2253B2D7-CE33-49FA-8770-54943B1357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82" b="89926" l="13129" r="72902">
                        <a14:foregroundMark x1="42566" y1="6685" x2="42566" y2="6685"/>
                        <a14:foregroundMark x1="42566" y1="6685" x2="42566" y2="6685"/>
                        <a14:foregroundMark x1="44844" y1="3575" x2="44844" y2="3575"/>
                        <a14:foregroundMark x1="44724" y1="3482" x2="44724" y2="3482"/>
                        <a14:foregroundMark x1="40707" y1="52878" x2="40707" y2="52878"/>
                        <a14:foregroundMark x1="40707" y1="52878" x2="40707" y2="52878"/>
                        <a14:foregroundMark x1="26679" y1="50464" x2="26679" y2="50464"/>
                        <a14:foregroundMark x1="26679" y1="50464" x2="26679" y2="50464"/>
                        <a14:foregroundMark x1="32194" y1="57614" x2="32194" y2="57614"/>
                        <a14:foregroundMark x1="32194" y1="57567" x2="32194" y2="57567"/>
                        <a14:foregroundMark x1="23801" y1="51857" x2="23801" y2="51857"/>
                        <a14:foregroundMark x1="23801" y1="51857" x2="23801" y2="51857"/>
                        <a14:foregroundMark x1="25779" y1="56314" x2="25779" y2="56314"/>
                        <a14:foregroundMark x1="25719" y1="56314" x2="25719" y2="56314"/>
                        <a14:foregroundMark x1="28297" y1="55200" x2="28297" y2="55200"/>
                        <a14:foregroundMark x1="28297" y1="55200" x2="28297" y2="55200"/>
                        <a14:foregroundMark x1="20624" y1="60446" x2="20624" y2="60446"/>
                        <a14:foregroundMark x1="20624" y1="60446" x2="20624" y2="60446"/>
                        <a14:foregroundMark x1="16607" y1="58589" x2="16607" y2="58589"/>
                        <a14:foregroundMark x1="16607" y1="58589" x2="16607" y2="58589"/>
                        <a14:foregroundMark x1="26019" y1="62163" x2="26019" y2="62163"/>
                        <a14:foregroundMark x1="26019" y1="62163" x2="26019" y2="62163"/>
                        <a14:foregroundMark x1="34532" y1="71170" x2="34532" y2="71170"/>
                        <a14:foregroundMark x1="34532" y1="71170" x2="34532" y2="71170"/>
                        <a14:foregroundMark x1="44424" y1="72145" x2="44424" y2="72145"/>
                        <a14:foregroundMark x1="44424" y1="72145" x2="44424" y2="72145"/>
                        <a14:foregroundMark x1="46463" y1="76741" x2="46463" y2="76741"/>
                        <a14:foregroundMark x1="46463" y1="76648" x2="46463" y2="76648"/>
                        <a14:foregroundMark x1="41007" y1="84819" x2="41007" y2="84819"/>
                        <a14:foregroundMark x1="41007" y1="84819" x2="41007" y2="84819"/>
                        <a14:foregroundMark x1="58873" y1="87790" x2="58873" y2="87790"/>
                        <a14:foregroundMark x1="58873" y1="87790" x2="58873" y2="87790"/>
                        <a14:foregroundMark x1="63010" y1="86165" x2="63010" y2="86165"/>
                        <a14:foregroundMark x1="63010" y1="86165" x2="63010" y2="86165"/>
                        <a14:foregroundMark x1="60731" y1="67270" x2="60731" y2="67270"/>
                        <a14:foregroundMark x1="60552" y1="67270" x2="60552" y2="67270"/>
                        <a14:foregroundMark x1="53717" y1="68524" x2="53717" y2="68524"/>
                        <a14:foregroundMark x1="53717" y1="68524" x2="53717" y2="68524"/>
                      </a14:backgroundRemoval>
                    </a14:imgEffect>
                  </a14:imgLayer>
                </a14:imgProps>
              </a:ext>
            </a:extLst>
          </a:blip>
          <a:srcRect l="14111" t="46245" r="24862" b="11561"/>
          <a:stretch/>
        </p:blipFill>
        <p:spPr>
          <a:xfrm>
            <a:off x="1756982" y="3934743"/>
            <a:ext cx="3147813" cy="281054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0024765-5355-4064-A054-290A722CFE23}"/>
              </a:ext>
            </a:extLst>
          </p:cNvPr>
          <p:cNvSpPr txBox="1"/>
          <p:nvPr/>
        </p:nvSpPr>
        <p:spPr>
          <a:xfrm>
            <a:off x="822941" y="4087547"/>
            <a:ext cx="606256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인천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EBDC31E-A427-4539-9B3C-0D9185CDF5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592" b="89972" l="7134" r="64269">
                        <a14:foregroundMark x1="41007" y1="17224" x2="41007" y2="17224"/>
                        <a14:foregroundMark x1="41187" y1="17224" x2="41187" y2="17224"/>
                        <a14:foregroundMark x1="33153" y1="20845" x2="33153" y2="20845"/>
                        <a14:foregroundMark x1="33153" y1="20845" x2="33153" y2="20845"/>
                        <a14:foregroundMark x1="26139" y1="29759" x2="26139" y2="29759"/>
                        <a14:foregroundMark x1="26139" y1="29759" x2="26139" y2="29759"/>
                        <a14:foregroundMark x1="44544" y1="30269" x2="44544" y2="30269"/>
                        <a14:foregroundMark x1="44544" y1="30269" x2="44544" y2="30269"/>
                        <a14:foregroundMark x1="44724" y1="6592" x2="44724" y2="6592"/>
                        <a14:foregroundMark x1="44724" y1="6732" x2="44724" y2="6732"/>
                        <a14:foregroundMark x1="51079" y1="63556" x2="51079" y2="63556"/>
                        <a14:foregroundMark x1="51079" y1="63556" x2="51079" y2="63556"/>
                        <a14:foregroundMark x1="40348" y1="78366" x2="40348" y2="78366"/>
                        <a14:foregroundMark x1="40228" y1="78319" x2="40228" y2="78319"/>
                        <a14:foregroundMark x1="40348" y1="78319" x2="40348" y2="78319"/>
                        <a14:foregroundMark x1="40348" y1="78319" x2="40348" y2="78319"/>
                        <a14:foregroundMark x1="39688" y1="78505" x2="39688" y2="78505"/>
                        <a14:foregroundMark x1="39688" y1="78505" x2="39688" y2="78505"/>
                        <a14:foregroundMark x1="39688" y1="78505" x2="39688" y2="78505"/>
                        <a14:foregroundMark x1="39448" y1="77577" x2="39448" y2="77577"/>
                        <a14:foregroundMark x1="39448" y1="77577" x2="39448" y2="77577"/>
                        <a14:foregroundMark x1="39448" y1="77484" x2="39448" y2="77484"/>
                        <a14:foregroundMark x1="39448" y1="77484" x2="39748" y2="77716"/>
                        <a14:foregroundMark x1="40408" y1="77716" x2="40408" y2="77716"/>
                        <a14:foregroundMark x1="40408" y1="77716" x2="40408" y2="77716"/>
                        <a14:foregroundMark x1="41487" y1="78830" x2="41487" y2="78830"/>
                        <a14:foregroundMark x1="41487" y1="78830" x2="41487" y2="78830"/>
                        <a14:foregroundMark x1="41487" y1="78598" x2="41487" y2="78598"/>
                        <a14:foregroundMark x1="41367" y1="78459" x2="41367" y2="78459"/>
                        <a14:foregroundMark x1="40887" y1="77344" x2="40887" y2="77344"/>
                        <a14:foregroundMark x1="40887" y1="77344" x2="40887" y2="77344"/>
                      </a14:backgroundRemoval>
                    </a14:imgEffect>
                  </a14:imgLayer>
                </a14:imgProps>
              </a:ext>
            </a:extLst>
          </a:blip>
          <a:srcRect l="11880" t="52346" r="35811" b="10906"/>
          <a:stretch/>
        </p:blipFill>
        <p:spPr>
          <a:xfrm rot="914456">
            <a:off x="877241" y="997556"/>
            <a:ext cx="3412551" cy="309600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9E789AA-5702-4107-854E-3021384192DA}"/>
              </a:ext>
            </a:extLst>
          </p:cNvPr>
          <p:cNvSpPr txBox="1"/>
          <p:nvPr/>
        </p:nvSpPr>
        <p:spPr>
          <a:xfrm>
            <a:off x="825895" y="1503909"/>
            <a:ext cx="615874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부산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5750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F79855-C43C-4781-B2DA-9955DA1C225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CE74E66-A28E-4380-ADE0-BBB156BA085F}"/>
              </a:ext>
            </a:extLst>
          </p:cNvPr>
          <p:cNvGrpSpPr/>
          <p:nvPr/>
        </p:nvGrpSpPr>
        <p:grpSpPr>
          <a:xfrm>
            <a:off x="714310" y="356660"/>
            <a:ext cx="1873026" cy="523220"/>
            <a:chOff x="2798515" y="2497976"/>
            <a:chExt cx="1873026" cy="5232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76D372-7FF2-4AD3-B940-0D6152709D0D}"/>
                </a:ext>
              </a:extLst>
            </p:cNvPr>
            <p:cNvSpPr txBox="1"/>
            <p:nvPr/>
          </p:nvSpPr>
          <p:spPr>
            <a:xfrm>
              <a:off x="3018471" y="2497976"/>
              <a:ext cx="16530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ea typeface="Black Han Sans" pitchFamily="2" charset="-127"/>
                </a:rPr>
                <a:t>분석 결과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6E46B88-A718-4F0D-9EB8-78425FC1C1F5}"/>
                </a:ext>
              </a:extLst>
            </p:cNvPr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0D5DFD4-ACD3-44FF-9787-F97B47D797E8}"/>
              </a:ext>
            </a:extLst>
          </p:cNvPr>
          <p:cNvSpPr txBox="1"/>
          <p:nvPr/>
        </p:nvSpPr>
        <p:spPr>
          <a:xfrm>
            <a:off x="934266" y="879879"/>
            <a:ext cx="1380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E699"/>
                </a:solidFill>
                <a:ea typeface="Black Han Sans" pitchFamily="2" charset="-127"/>
              </a:rPr>
              <a:t>결과 </a:t>
            </a:r>
          </a:p>
        </p:txBody>
      </p:sp>
      <p:graphicFrame>
        <p:nvGraphicFramePr>
          <p:cNvPr id="21" name="표 4">
            <a:extLst>
              <a:ext uri="{FF2B5EF4-FFF2-40B4-BE49-F238E27FC236}">
                <a16:creationId xmlns:a16="http://schemas.microsoft.com/office/drawing/2014/main" id="{26FBBCB3-FA97-4A92-AFFC-6313AFB21BE5}"/>
              </a:ext>
            </a:extLst>
          </p:cNvPr>
          <p:cNvGraphicFramePr>
            <a:graphicFrameLocks noGrp="1"/>
          </p:cNvGraphicFramePr>
          <p:nvPr/>
        </p:nvGraphicFramePr>
        <p:xfrm>
          <a:off x="5335548" y="1528554"/>
          <a:ext cx="6517312" cy="22935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85">
                  <a:extLst>
                    <a:ext uri="{9D8B030D-6E8A-4147-A177-3AD203B41FA5}">
                      <a16:colId xmlns:a16="http://schemas.microsoft.com/office/drawing/2014/main" val="3481708858"/>
                    </a:ext>
                  </a:extLst>
                </a:gridCol>
                <a:gridCol w="1097184">
                  <a:extLst>
                    <a:ext uri="{9D8B030D-6E8A-4147-A177-3AD203B41FA5}">
                      <a16:colId xmlns:a16="http://schemas.microsoft.com/office/drawing/2014/main" val="959297414"/>
                    </a:ext>
                  </a:extLst>
                </a:gridCol>
                <a:gridCol w="2007843">
                  <a:extLst>
                    <a:ext uri="{9D8B030D-6E8A-4147-A177-3AD203B41FA5}">
                      <a16:colId xmlns:a16="http://schemas.microsoft.com/office/drawing/2014/main" val="3418902038"/>
                    </a:ext>
                  </a:extLst>
                </a:gridCol>
              </a:tblGrid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포함지역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보호소형태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예상 일 최대 유기동물 수 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486708"/>
                  </a:ext>
                </a:extLst>
              </a:tr>
              <a:tr h="46491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기장군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금정구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북구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해운대구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287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009565"/>
                  </a:ext>
                </a:extLst>
              </a:tr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동래구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연제구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수영구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남구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부산진구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영도구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326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873090"/>
                  </a:ext>
                </a:extLst>
              </a:tr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강서구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사상구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사하구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서구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중구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동구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A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383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194735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FAA7DF48-E7A5-4CAB-9CB1-62B43553702D}"/>
              </a:ext>
            </a:extLst>
          </p:cNvPr>
          <p:cNvSpPr txBox="1"/>
          <p:nvPr/>
        </p:nvSpPr>
        <p:spPr>
          <a:xfrm>
            <a:off x="2895835" y="603458"/>
            <a:ext cx="51780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a typeface="Black Han Sans" pitchFamily="2" charset="-127"/>
              </a:rPr>
              <a:t>부산광역시</a:t>
            </a:r>
            <a:r>
              <a:rPr lang="en-US" altLang="ko-KR" sz="4400" dirty="0">
                <a:solidFill>
                  <a:schemeClr val="bg1"/>
                </a:solidFill>
                <a:ea typeface="Black Han Sans" pitchFamily="2" charset="-127"/>
              </a:rPr>
              <a:t>, </a:t>
            </a:r>
            <a:r>
              <a:rPr lang="ko-KR" altLang="en-US" sz="4400" dirty="0">
                <a:solidFill>
                  <a:schemeClr val="bg1"/>
                </a:solidFill>
                <a:ea typeface="Black Han Sans" pitchFamily="2" charset="-127"/>
              </a:rPr>
              <a:t>인천광역시</a:t>
            </a:r>
            <a:endParaRPr lang="en-US" altLang="ko-KR" sz="44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05A361EB-F835-4F18-AB01-02A1E933190E}"/>
              </a:ext>
            </a:extLst>
          </p:cNvPr>
          <p:cNvGraphicFramePr>
            <a:graphicFrameLocks noGrp="1"/>
          </p:cNvGraphicFramePr>
          <p:nvPr/>
        </p:nvGraphicFramePr>
        <p:xfrm>
          <a:off x="5251292" y="4260231"/>
          <a:ext cx="6517312" cy="24251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85">
                  <a:extLst>
                    <a:ext uri="{9D8B030D-6E8A-4147-A177-3AD203B41FA5}">
                      <a16:colId xmlns:a16="http://schemas.microsoft.com/office/drawing/2014/main" val="3481708858"/>
                    </a:ext>
                  </a:extLst>
                </a:gridCol>
                <a:gridCol w="1097184">
                  <a:extLst>
                    <a:ext uri="{9D8B030D-6E8A-4147-A177-3AD203B41FA5}">
                      <a16:colId xmlns:a16="http://schemas.microsoft.com/office/drawing/2014/main" val="959297414"/>
                    </a:ext>
                  </a:extLst>
                </a:gridCol>
                <a:gridCol w="2007843">
                  <a:extLst>
                    <a:ext uri="{9D8B030D-6E8A-4147-A177-3AD203B41FA5}">
                      <a16:colId xmlns:a16="http://schemas.microsoft.com/office/drawing/2014/main" val="3418902038"/>
                    </a:ext>
                  </a:extLst>
                </a:gridCol>
              </a:tblGrid>
              <a:tr h="41620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포함지역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보호소형태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예상 일 최대 유기동물 수 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486708"/>
                  </a:ext>
                </a:extLst>
              </a:tr>
              <a:tr h="62695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강화군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중구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219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009565"/>
                  </a:ext>
                </a:extLst>
              </a:tr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옹진군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연수구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 err="1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미추홀구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남동구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동구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240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873090"/>
                  </a:ext>
                </a:extLst>
              </a:tr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서구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 계양구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부평구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A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377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194735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2253B2D7-CE33-49FA-8770-54943B1357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82" b="89926" l="13129" r="72902">
                        <a14:foregroundMark x1="42566" y1="6685" x2="42566" y2="6685"/>
                        <a14:foregroundMark x1="42566" y1="6685" x2="42566" y2="6685"/>
                        <a14:foregroundMark x1="44844" y1="3575" x2="44844" y2="3575"/>
                        <a14:foregroundMark x1="44724" y1="3482" x2="44724" y2="3482"/>
                        <a14:foregroundMark x1="40707" y1="52878" x2="40707" y2="52878"/>
                        <a14:foregroundMark x1="40707" y1="52878" x2="40707" y2="52878"/>
                        <a14:foregroundMark x1="26679" y1="50464" x2="26679" y2="50464"/>
                        <a14:foregroundMark x1="26679" y1="50464" x2="26679" y2="50464"/>
                        <a14:foregroundMark x1="32194" y1="57614" x2="32194" y2="57614"/>
                        <a14:foregroundMark x1="32194" y1="57567" x2="32194" y2="57567"/>
                        <a14:foregroundMark x1="23801" y1="51857" x2="23801" y2="51857"/>
                        <a14:foregroundMark x1="23801" y1="51857" x2="23801" y2="51857"/>
                        <a14:foregroundMark x1="25779" y1="56314" x2="25779" y2="56314"/>
                        <a14:foregroundMark x1="25719" y1="56314" x2="25719" y2="56314"/>
                        <a14:foregroundMark x1="28297" y1="55200" x2="28297" y2="55200"/>
                        <a14:foregroundMark x1="28297" y1="55200" x2="28297" y2="55200"/>
                        <a14:foregroundMark x1="20624" y1="60446" x2="20624" y2="60446"/>
                        <a14:foregroundMark x1="20624" y1="60446" x2="20624" y2="60446"/>
                        <a14:foregroundMark x1="16607" y1="58589" x2="16607" y2="58589"/>
                        <a14:foregroundMark x1="16607" y1="58589" x2="16607" y2="58589"/>
                        <a14:foregroundMark x1="26019" y1="62163" x2="26019" y2="62163"/>
                        <a14:foregroundMark x1="26019" y1="62163" x2="26019" y2="62163"/>
                        <a14:foregroundMark x1="34532" y1="71170" x2="34532" y2="71170"/>
                        <a14:foregroundMark x1="34532" y1="71170" x2="34532" y2="71170"/>
                        <a14:foregroundMark x1="44424" y1="72145" x2="44424" y2="72145"/>
                        <a14:foregroundMark x1="44424" y1="72145" x2="44424" y2="72145"/>
                        <a14:foregroundMark x1="46463" y1="76741" x2="46463" y2="76741"/>
                        <a14:foregroundMark x1="46463" y1="76648" x2="46463" y2="76648"/>
                        <a14:foregroundMark x1="41007" y1="84819" x2="41007" y2="84819"/>
                        <a14:foregroundMark x1="41007" y1="84819" x2="41007" y2="84819"/>
                        <a14:foregroundMark x1="58873" y1="87790" x2="58873" y2="87790"/>
                        <a14:foregroundMark x1="58873" y1="87790" x2="58873" y2="87790"/>
                        <a14:foregroundMark x1="63010" y1="86165" x2="63010" y2="86165"/>
                        <a14:foregroundMark x1="63010" y1="86165" x2="63010" y2="86165"/>
                        <a14:foregroundMark x1="60731" y1="67270" x2="60731" y2="67270"/>
                        <a14:foregroundMark x1="60552" y1="67270" x2="60552" y2="67270"/>
                        <a14:foregroundMark x1="53717" y1="68524" x2="53717" y2="68524"/>
                        <a14:foregroundMark x1="53717" y1="68524" x2="53717" y2="68524"/>
                      </a14:backgroundRemoval>
                    </a14:imgEffect>
                  </a14:imgLayer>
                </a14:imgProps>
              </a:ext>
            </a:extLst>
          </a:blip>
          <a:srcRect l="14111" t="46245" r="24862" b="11561"/>
          <a:stretch/>
        </p:blipFill>
        <p:spPr>
          <a:xfrm>
            <a:off x="1756982" y="3934743"/>
            <a:ext cx="3147813" cy="281054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0024765-5355-4064-A054-290A722CFE23}"/>
              </a:ext>
            </a:extLst>
          </p:cNvPr>
          <p:cNvSpPr txBox="1"/>
          <p:nvPr/>
        </p:nvSpPr>
        <p:spPr>
          <a:xfrm>
            <a:off x="822941" y="4087547"/>
            <a:ext cx="606256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인천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5F63CA2-7CFF-4E15-97E4-31354A00B98C}"/>
              </a:ext>
            </a:extLst>
          </p:cNvPr>
          <p:cNvSpPr/>
          <p:nvPr/>
        </p:nvSpPr>
        <p:spPr>
          <a:xfrm>
            <a:off x="4132405" y="5134854"/>
            <a:ext cx="630426" cy="567159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A</a:t>
            </a:r>
            <a:endParaRPr lang="ko-KR" alt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EBDC31E-A427-4539-9B3C-0D9185CDF5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592" b="89972" l="7134" r="64269">
                        <a14:foregroundMark x1="41007" y1="17224" x2="41007" y2="17224"/>
                        <a14:foregroundMark x1="41187" y1="17224" x2="41187" y2="17224"/>
                        <a14:foregroundMark x1="33153" y1="20845" x2="33153" y2="20845"/>
                        <a14:foregroundMark x1="33153" y1="20845" x2="33153" y2="20845"/>
                        <a14:foregroundMark x1="26139" y1="29759" x2="26139" y2="29759"/>
                        <a14:foregroundMark x1="26139" y1="29759" x2="26139" y2="29759"/>
                        <a14:foregroundMark x1="44544" y1="30269" x2="44544" y2="30269"/>
                        <a14:foregroundMark x1="44544" y1="30269" x2="44544" y2="30269"/>
                        <a14:foregroundMark x1="44724" y1="6592" x2="44724" y2="6592"/>
                        <a14:foregroundMark x1="44724" y1="6732" x2="44724" y2="6732"/>
                        <a14:foregroundMark x1="51079" y1="63556" x2="51079" y2="63556"/>
                        <a14:foregroundMark x1="51079" y1="63556" x2="51079" y2="63556"/>
                        <a14:foregroundMark x1="40348" y1="78366" x2="40348" y2="78366"/>
                        <a14:foregroundMark x1="40228" y1="78319" x2="40228" y2="78319"/>
                        <a14:foregroundMark x1="40348" y1="78319" x2="40348" y2="78319"/>
                        <a14:foregroundMark x1="40348" y1="78319" x2="40348" y2="78319"/>
                        <a14:foregroundMark x1="39688" y1="78505" x2="39688" y2="78505"/>
                        <a14:foregroundMark x1="39688" y1="78505" x2="39688" y2="78505"/>
                        <a14:foregroundMark x1="39688" y1="78505" x2="39688" y2="78505"/>
                        <a14:foregroundMark x1="39448" y1="77577" x2="39448" y2="77577"/>
                        <a14:foregroundMark x1="39448" y1="77577" x2="39448" y2="77577"/>
                        <a14:foregroundMark x1="39448" y1="77484" x2="39448" y2="77484"/>
                        <a14:foregroundMark x1="39448" y1="77484" x2="39748" y2="77716"/>
                        <a14:foregroundMark x1="40408" y1="77716" x2="40408" y2="77716"/>
                        <a14:foregroundMark x1="40408" y1="77716" x2="40408" y2="77716"/>
                        <a14:foregroundMark x1="41487" y1="78830" x2="41487" y2="78830"/>
                        <a14:foregroundMark x1="41487" y1="78830" x2="41487" y2="78830"/>
                        <a14:foregroundMark x1="41487" y1="78598" x2="41487" y2="78598"/>
                        <a14:foregroundMark x1="41367" y1="78459" x2="41367" y2="78459"/>
                        <a14:foregroundMark x1="40887" y1="77344" x2="40887" y2="77344"/>
                        <a14:foregroundMark x1="40887" y1="77344" x2="40887" y2="77344"/>
                      </a14:backgroundRemoval>
                    </a14:imgEffect>
                  </a14:imgLayer>
                </a14:imgProps>
              </a:ext>
            </a:extLst>
          </a:blip>
          <a:srcRect l="11880" t="52346" r="35811" b="10906"/>
          <a:stretch/>
        </p:blipFill>
        <p:spPr>
          <a:xfrm rot="914456">
            <a:off x="877241" y="997556"/>
            <a:ext cx="3412551" cy="309600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9E789AA-5702-4107-854E-3021384192DA}"/>
              </a:ext>
            </a:extLst>
          </p:cNvPr>
          <p:cNvSpPr txBox="1"/>
          <p:nvPr/>
        </p:nvSpPr>
        <p:spPr>
          <a:xfrm>
            <a:off x="825895" y="1503909"/>
            <a:ext cx="615874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부산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BE1A0AD-1C83-499F-91F9-B5F924F9E644}"/>
              </a:ext>
            </a:extLst>
          </p:cNvPr>
          <p:cNvSpPr/>
          <p:nvPr/>
        </p:nvSpPr>
        <p:spPr>
          <a:xfrm>
            <a:off x="1441769" y="2413911"/>
            <a:ext cx="630426" cy="567159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A</a:t>
            </a:r>
            <a:endParaRPr lang="ko-KR" alt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CD51224-AAC7-49B3-A9E8-701B4FED27E5}"/>
              </a:ext>
            </a:extLst>
          </p:cNvPr>
          <p:cNvSpPr/>
          <p:nvPr/>
        </p:nvSpPr>
        <p:spPr>
          <a:xfrm>
            <a:off x="2408817" y="2614761"/>
            <a:ext cx="630426" cy="567159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B</a:t>
            </a:r>
            <a:endParaRPr lang="ko-KR" alt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CF91A4D-E803-4D28-A7B8-3B0F2B77BFE5}"/>
              </a:ext>
            </a:extLst>
          </p:cNvPr>
          <p:cNvSpPr/>
          <p:nvPr/>
        </p:nvSpPr>
        <p:spPr>
          <a:xfrm>
            <a:off x="3067047" y="1955471"/>
            <a:ext cx="630426" cy="567159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B</a:t>
            </a:r>
            <a:endParaRPr lang="ko-KR" alt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A2D72D7-6AB6-4E8A-A6DF-71AD6CF1490C}"/>
              </a:ext>
            </a:extLst>
          </p:cNvPr>
          <p:cNvSpPr/>
          <p:nvPr/>
        </p:nvSpPr>
        <p:spPr>
          <a:xfrm>
            <a:off x="4226343" y="6093575"/>
            <a:ext cx="630426" cy="567159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B</a:t>
            </a:r>
            <a:endParaRPr lang="ko-KR" alt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EEB87E2-3626-4AF4-AE96-4656408F812E}"/>
              </a:ext>
            </a:extLst>
          </p:cNvPr>
          <p:cNvSpPr/>
          <p:nvPr/>
        </p:nvSpPr>
        <p:spPr>
          <a:xfrm>
            <a:off x="2775226" y="4626553"/>
            <a:ext cx="630426" cy="567159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B</a:t>
            </a:r>
            <a:endParaRPr lang="ko-KR" alt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pic>
        <p:nvPicPr>
          <p:cNvPr id="23" name="그림 22">
            <a:hlinkClick r:id="rId6" action="ppaction://hlinksldjump"/>
            <a:extLst>
              <a:ext uri="{FF2B5EF4-FFF2-40B4-BE49-F238E27FC236}">
                <a16:creationId xmlns:a16="http://schemas.microsoft.com/office/drawing/2014/main" id="{2E19CE23-7C56-4D62-B039-D6271055F4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1535" y="173872"/>
            <a:ext cx="408373" cy="53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36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5169533-8960-4405-ABAF-4809AB9ED5BA}"/>
              </a:ext>
            </a:extLst>
          </p:cNvPr>
          <p:cNvSpPr/>
          <p:nvPr/>
        </p:nvSpPr>
        <p:spPr>
          <a:xfrm>
            <a:off x="0" y="0"/>
            <a:ext cx="7894320" cy="6858000"/>
          </a:xfrm>
          <a:prstGeom prst="roundRect">
            <a:avLst>
              <a:gd name="adj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106690-287E-4DD2-81B7-F809264FCCF4}"/>
              </a:ext>
            </a:extLst>
          </p:cNvPr>
          <p:cNvSpPr txBox="1"/>
          <p:nvPr/>
        </p:nvSpPr>
        <p:spPr>
          <a:xfrm>
            <a:off x="2572278" y="2644170"/>
            <a:ext cx="35237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FF0000"/>
                </a:solidFill>
                <a:latin typeface="배달의민족 도현" panose="020B0600000101010101" pitchFamily="50" charset="-127"/>
                <a:ea typeface="Black Han Sans" pitchFamily="2" charset="-127"/>
              </a:rPr>
              <a:t>In</a:t>
            </a:r>
            <a:r>
              <a:rPr lang="en-US" altLang="ko-KR" sz="9600" dirty="0">
                <a:solidFill>
                  <a:srgbClr val="FFE699"/>
                </a:solidFill>
                <a:latin typeface="배달의민족 도현" panose="020B0600000101010101" pitchFamily="50" charset="-127"/>
                <a:ea typeface="Black Han Sans" pitchFamily="2" charset="-127"/>
              </a:rPr>
              <a:t>dex</a:t>
            </a:r>
            <a:endParaRPr lang="ko-KR" altLang="en-US" sz="9600" dirty="0">
              <a:solidFill>
                <a:srgbClr val="FFE699"/>
              </a:solidFill>
              <a:latin typeface="배달의민족 도현" panose="020B0600000101010101" pitchFamily="50" charset="-127"/>
              <a:ea typeface="Black Han Sans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FC38258-05D9-4167-9B21-03C4F8F20E57}"/>
              </a:ext>
            </a:extLst>
          </p:cNvPr>
          <p:cNvSpPr/>
          <p:nvPr/>
        </p:nvSpPr>
        <p:spPr>
          <a:xfrm>
            <a:off x="7254240" y="0"/>
            <a:ext cx="885443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190178-73D9-4AD0-8364-DD83A5142C3A}"/>
              </a:ext>
            </a:extLst>
          </p:cNvPr>
          <p:cNvSpPr txBox="1"/>
          <p:nvPr/>
        </p:nvSpPr>
        <p:spPr>
          <a:xfrm>
            <a:off x="8595360" y="175711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ea typeface="Black Han Sans" pitchFamily="2" charset="-127"/>
              </a:rPr>
              <a:t>분석 기획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AA66A-371E-4728-BB05-F3B8B4786291}"/>
              </a:ext>
            </a:extLst>
          </p:cNvPr>
          <p:cNvSpPr txBox="1"/>
          <p:nvPr/>
        </p:nvSpPr>
        <p:spPr>
          <a:xfrm>
            <a:off x="8595360" y="2656262"/>
            <a:ext cx="2053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878787"/>
                </a:solidFill>
                <a:ea typeface="Black Han Sans" pitchFamily="2" charset="-127"/>
              </a:rPr>
              <a:t>분석 탐색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354EF6-3502-4F55-872B-79EC830AD2E6}"/>
              </a:ext>
            </a:extLst>
          </p:cNvPr>
          <p:cNvSpPr txBox="1"/>
          <p:nvPr/>
        </p:nvSpPr>
        <p:spPr>
          <a:xfrm>
            <a:off x="8595360" y="3555407"/>
            <a:ext cx="2595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878787"/>
                </a:solidFill>
                <a:ea typeface="Black Han Sans" pitchFamily="2" charset="-127"/>
              </a:rPr>
              <a:t>분석 모델링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C2FECB-93A0-42DC-AC76-41F46B99D3CD}"/>
              </a:ext>
            </a:extLst>
          </p:cNvPr>
          <p:cNvSpPr txBox="1"/>
          <p:nvPr/>
        </p:nvSpPr>
        <p:spPr>
          <a:xfrm>
            <a:off x="8595360" y="4454552"/>
            <a:ext cx="2047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878787"/>
                </a:solidFill>
                <a:ea typeface="Black Han Sans" pitchFamily="2" charset="-127"/>
              </a:rPr>
              <a:t>분석 결과 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0FFA1A1-109D-4401-9F52-84D0A4EA2F4F}"/>
              </a:ext>
            </a:extLst>
          </p:cNvPr>
          <p:cNvSpPr/>
          <p:nvPr/>
        </p:nvSpPr>
        <p:spPr>
          <a:xfrm>
            <a:off x="8324088" y="2017417"/>
            <a:ext cx="137160" cy="1257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877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F79855-C43C-4781-B2DA-9955DA1C225B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CE74E66-A28E-4380-ADE0-BBB156BA085F}"/>
              </a:ext>
            </a:extLst>
          </p:cNvPr>
          <p:cNvGrpSpPr/>
          <p:nvPr/>
        </p:nvGrpSpPr>
        <p:grpSpPr>
          <a:xfrm>
            <a:off x="714310" y="356660"/>
            <a:ext cx="1873026" cy="523220"/>
            <a:chOff x="2798515" y="2497976"/>
            <a:chExt cx="1873026" cy="5232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76D372-7FF2-4AD3-B940-0D6152709D0D}"/>
                </a:ext>
              </a:extLst>
            </p:cNvPr>
            <p:cNvSpPr txBox="1"/>
            <p:nvPr/>
          </p:nvSpPr>
          <p:spPr>
            <a:xfrm>
              <a:off x="3018471" y="2497976"/>
              <a:ext cx="16530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ea typeface="Black Han Sans" pitchFamily="2" charset="-127"/>
                </a:rPr>
                <a:t>분석 결과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6E46B88-A718-4F0D-9EB8-78425FC1C1F5}"/>
                </a:ext>
              </a:extLst>
            </p:cNvPr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0D5DFD4-ACD3-44FF-9787-F97B47D797E8}"/>
              </a:ext>
            </a:extLst>
          </p:cNvPr>
          <p:cNvSpPr txBox="1"/>
          <p:nvPr/>
        </p:nvSpPr>
        <p:spPr>
          <a:xfrm>
            <a:off x="934266" y="879879"/>
            <a:ext cx="1380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E699"/>
                </a:solidFill>
                <a:ea typeface="Black Han Sans" pitchFamily="2" charset="-127"/>
              </a:rPr>
              <a:t>결과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651171-C175-4305-AADC-E447A3AC4D5B}"/>
              </a:ext>
            </a:extLst>
          </p:cNvPr>
          <p:cNvSpPr txBox="1"/>
          <p:nvPr/>
        </p:nvSpPr>
        <p:spPr>
          <a:xfrm>
            <a:off x="2807292" y="708004"/>
            <a:ext cx="88232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a typeface="Black Han Sans" pitchFamily="2" charset="-127"/>
              </a:rPr>
              <a:t>광주광역시</a:t>
            </a:r>
            <a:r>
              <a:rPr lang="en-US" altLang="ko-KR" sz="4400" dirty="0">
                <a:solidFill>
                  <a:schemeClr val="bg1"/>
                </a:solidFill>
                <a:ea typeface="Black Han Sans" pitchFamily="2" charset="-127"/>
              </a:rPr>
              <a:t>, </a:t>
            </a:r>
            <a:r>
              <a:rPr lang="ko-KR" altLang="en-US" sz="4400" dirty="0">
                <a:solidFill>
                  <a:schemeClr val="bg1"/>
                </a:solidFill>
                <a:ea typeface="Black Han Sans" pitchFamily="2" charset="-127"/>
              </a:rPr>
              <a:t>대전광역시</a:t>
            </a:r>
            <a:r>
              <a:rPr lang="en-US" altLang="ko-KR" sz="4400" dirty="0">
                <a:solidFill>
                  <a:schemeClr val="bg1"/>
                </a:solidFill>
                <a:ea typeface="Black Han Sans" pitchFamily="2" charset="-127"/>
              </a:rPr>
              <a:t>, </a:t>
            </a:r>
            <a:r>
              <a:rPr lang="ko-KR" altLang="en-US" sz="4400" dirty="0">
                <a:solidFill>
                  <a:schemeClr val="bg1"/>
                </a:solidFill>
                <a:ea typeface="Black Han Sans" pitchFamily="2" charset="-127"/>
              </a:rPr>
              <a:t>세종특별자치시</a:t>
            </a:r>
            <a:endParaRPr lang="en-US" altLang="ko-KR" sz="44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graphicFrame>
        <p:nvGraphicFramePr>
          <p:cNvPr id="21" name="표 4">
            <a:extLst>
              <a:ext uri="{FF2B5EF4-FFF2-40B4-BE49-F238E27FC236}">
                <a16:creationId xmlns:a16="http://schemas.microsoft.com/office/drawing/2014/main" id="{26FBBCB3-FA97-4A92-AFFC-6313AFB21BE5}"/>
              </a:ext>
            </a:extLst>
          </p:cNvPr>
          <p:cNvGraphicFramePr>
            <a:graphicFrameLocks noGrp="1"/>
          </p:cNvGraphicFramePr>
          <p:nvPr/>
        </p:nvGraphicFramePr>
        <p:xfrm>
          <a:off x="5460225" y="2185449"/>
          <a:ext cx="6517312" cy="22935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85">
                  <a:extLst>
                    <a:ext uri="{9D8B030D-6E8A-4147-A177-3AD203B41FA5}">
                      <a16:colId xmlns:a16="http://schemas.microsoft.com/office/drawing/2014/main" val="3481708858"/>
                    </a:ext>
                  </a:extLst>
                </a:gridCol>
                <a:gridCol w="1097184">
                  <a:extLst>
                    <a:ext uri="{9D8B030D-6E8A-4147-A177-3AD203B41FA5}">
                      <a16:colId xmlns:a16="http://schemas.microsoft.com/office/drawing/2014/main" val="959297414"/>
                    </a:ext>
                  </a:extLst>
                </a:gridCol>
                <a:gridCol w="2007843">
                  <a:extLst>
                    <a:ext uri="{9D8B030D-6E8A-4147-A177-3AD203B41FA5}">
                      <a16:colId xmlns:a16="http://schemas.microsoft.com/office/drawing/2014/main" val="3418902038"/>
                    </a:ext>
                  </a:extLst>
                </a:gridCol>
              </a:tblGrid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포함지역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보호소형태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예상 일 최대 유기동물 수 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486708"/>
                  </a:ext>
                </a:extLst>
              </a:tr>
              <a:tr h="46491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대전광역시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A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430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009565"/>
                  </a:ext>
                </a:extLst>
              </a:tr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광주광역시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A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477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873090"/>
                  </a:ext>
                </a:extLst>
              </a:tr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세종특별자치시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43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194735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14D8BAF3-3482-4F45-830A-70AAB31FD7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6362" y1="31875" x2="56362" y2="31875"/>
                        <a14:foregroundMark x1="56362" y1="31875" x2="56362" y2="31875"/>
                        <a14:foregroundMark x1="47670" y1="46458" x2="47670" y2="46458"/>
                        <a14:foregroundMark x1="47670" y1="46458" x2="47670" y2="46458"/>
                      </a14:backgroundRemoval>
                    </a14:imgEffect>
                  </a14:imgLayer>
                </a14:imgProps>
              </a:ext>
            </a:extLst>
          </a:blip>
          <a:srcRect l="30570" t="6807" r="29577" b="51534"/>
          <a:stretch/>
        </p:blipFill>
        <p:spPr>
          <a:xfrm>
            <a:off x="412305" y="1621971"/>
            <a:ext cx="2118167" cy="285699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52647AE-08AE-41AC-AD3F-153A80BC03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82" b="89926" l="13129" r="72902">
                        <a14:foregroundMark x1="42566" y1="6685" x2="42566" y2="6685"/>
                        <a14:foregroundMark x1="42566" y1="6685" x2="42566" y2="6685"/>
                        <a14:foregroundMark x1="44844" y1="3575" x2="44844" y2="3575"/>
                        <a14:foregroundMark x1="44724" y1="3482" x2="44724" y2="3482"/>
                        <a14:foregroundMark x1="40707" y1="52878" x2="40707" y2="52878"/>
                        <a14:foregroundMark x1="40707" y1="52878" x2="40707" y2="52878"/>
                        <a14:foregroundMark x1="26679" y1="50464" x2="26679" y2="50464"/>
                        <a14:foregroundMark x1="26679" y1="50464" x2="26679" y2="50464"/>
                        <a14:foregroundMark x1="32194" y1="57614" x2="32194" y2="57614"/>
                        <a14:foregroundMark x1="32194" y1="57567" x2="32194" y2="57567"/>
                        <a14:foregroundMark x1="23801" y1="51857" x2="23801" y2="51857"/>
                        <a14:foregroundMark x1="23801" y1="51857" x2="23801" y2="51857"/>
                        <a14:foregroundMark x1="25779" y1="56314" x2="25779" y2="56314"/>
                        <a14:foregroundMark x1="25719" y1="56314" x2="25719" y2="56314"/>
                        <a14:foregroundMark x1="28297" y1="55200" x2="28297" y2="55200"/>
                        <a14:foregroundMark x1="28297" y1="55200" x2="28297" y2="55200"/>
                        <a14:foregroundMark x1="20624" y1="60446" x2="20624" y2="60446"/>
                        <a14:foregroundMark x1="20624" y1="60446" x2="20624" y2="60446"/>
                        <a14:foregroundMark x1="16607" y1="58589" x2="16607" y2="58589"/>
                        <a14:foregroundMark x1="16607" y1="58589" x2="16607" y2="58589"/>
                        <a14:foregroundMark x1="26019" y1="62163" x2="26019" y2="62163"/>
                        <a14:foregroundMark x1="26019" y1="62163" x2="26019" y2="62163"/>
                        <a14:foregroundMark x1="34532" y1="71170" x2="34532" y2="71170"/>
                        <a14:foregroundMark x1="34532" y1="71170" x2="34532" y2="71170"/>
                        <a14:foregroundMark x1="44424" y1="72145" x2="44424" y2="72145"/>
                        <a14:foregroundMark x1="44424" y1="72145" x2="44424" y2="72145"/>
                        <a14:foregroundMark x1="46463" y1="76741" x2="46463" y2="76741"/>
                        <a14:foregroundMark x1="46463" y1="76648" x2="46463" y2="76648"/>
                        <a14:foregroundMark x1="41007" y1="84819" x2="41007" y2="84819"/>
                        <a14:foregroundMark x1="41007" y1="84819" x2="41007" y2="84819"/>
                        <a14:foregroundMark x1="58873" y1="87790" x2="58873" y2="87790"/>
                        <a14:foregroundMark x1="58873" y1="87790" x2="58873" y2="87790"/>
                        <a14:foregroundMark x1="63010" y1="86165" x2="63010" y2="86165"/>
                        <a14:foregroundMark x1="63010" y1="86165" x2="63010" y2="86165"/>
                        <a14:foregroundMark x1="60731" y1="67270" x2="60731" y2="67270"/>
                        <a14:foregroundMark x1="60552" y1="67270" x2="60552" y2="67270"/>
                        <a14:foregroundMark x1="53717" y1="68524" x2="53717" y2="68524"/>
                        <a14:foregroundMark x1="53717" y1="68524" x2="53717" y2="68524"/>
                      </a14:backgroundRemoval>
                    </a14:imgEffect>
                  </a14:imgLayer>
                </a14:imgProps>
              </a:ext>
            </a:extLst>
          </a:blip>
          <a:srcRect l="26317" t="2054" r="31182" b="56287"/>
          <a:stretch/>
        </p:blipFill>
        <p:spPr>
          <a:xfrm>
            <a:off x="2641703" y="1466381"/>
            <a:ext cx="2257063" cy="285699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EB49E85-5C15-46C1-83E0-D13EC99B7B41}"/>
              </a:ext>
            </a:extLst>
          </p:cNvPr>
          <p:cNvSpPr txBox="1"/>
          <p:nvPr/>
        </p:nvSpPr>
        <p:spPr>
          <a:xfrm>
            <a:off x="857117" y="4394301"/>
            <a:ext cx="614271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defRPr>
            </a:lvl1pPr>
          </a:lstStyle>
          <a:p>
            <a:r>
              <a:rPr lang="ko-KR" altLang="en-US" dirty="0"/>
              <a:t>광주</a:t>
            </a:r>
            <a:endParaRPr lang="en-US" altLang="ko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9A0101-C4AE-4FE2-8693-8BEA30E24C13}"/>
              </a:ext>
            </a:extLst>
          </p:cNvPr>
          <p:cNvSpPr txBox="1"/>
          <p:nvPr/>
        </p:nvSpPr>
        <p:spPr>
          <a:xfrm>
            <a:off x="2587336" y="1594314"/>
            <a:ext cx="614271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defRPr>
            </a:lvl1pPr>
          </a:lstStyle>
          <a:p>
            <a:r>
              <a:rPr lang="ko-KR" altLang="en-US" dirty="0"/>
              <a:t>대전</a:t>
            </a:r>
            <a:endParaRPr lang="en-US" altLang="ko-K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6A578C-7D18-4564-B556-921B244E95D0}"/>
              </a:ext>
            </a:extLst>
          </p:cNvPr>
          <p:cNvSpPr txBox="1"/>
          <p:nvPr/>
        </p:nvSpPr>
        <p:spPr>
          <a:xfrm>
            <a:off x="177249" y="1613503"/>
            <a:ext cx="623889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defRPr>
            </a:lvl1pPr>
          </a:lstStyle>
          <a:p>
            <a:r>
              <a:rPr lang="ko-KR" altLang="en-US" dirty="0"/>
              <a:t>세종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A4F748-EE96-4CBA-9555-2B10A7A6FD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245" y="1834686"/>
            <a:ext cx="5314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88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F79855-C43C-4781-B2DA-9955DA1C225B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CE74E66-A28E-4380-ADE0-BBB156BA085F}"/>
              </a:ext>
            </a:extLst>
          </p:cNvPr>
          <p:cNvGrpSpPr/>
          <p:nvPr/>
        </p:nvGrpSpPr>
        <p:grpSpPr>
          <a:xfrm>
            <a:off x="714310" y="356660"/>
            <a:ext cx="1873026" cy="523220"/>
            <a:chOff x="2798515" y="2497976"/>
            <a:chExt cx="1873026" cy="5232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76D372-7FF2-4AD3-B940-0D6152709D0D}"/>
                </a:ext>
              </a:extLst>
            </p:cNvPr>
            <p:cNvSpPr txBox="1"/>
            <p:nvPr/>
          </p:nvSpPr>
          <p:spPr>
            <a:xfrm>
              <a:off x="3018471" y="2497976"/>
              <a:ext cx="16530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ea typeface="Black Han Sans" pitchFamily="2" charset="-127"/>
                </a:rPr>
                <a:t>분석 결과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6E46B88-A718-4F0D-9EB8-78425FC1C1F5}"/>
                </a:ext>
              </a:extLst>
            </p:cNvPr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0D5DFD4-ACD3-44FF-9787-F97B47D797E8}"/>
              </a:ext>
            </a:extLst>
          </p:cNvPr>
          <p:cNvSpPr txBox="1"/>
          <p:nvPr/>
        </p:nvSpPr>
        <p:spPr>
          <a:xfrm>
            <a:off x="934266" y="879879"/>
            <a:ext cx="1380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E699"/>
                </a:solidFill>
                <a:ea typeface="Black Han Sans" pitchFamily="2" charset="-127"/>
              </a:rPr>
              <a:t>결과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651171-C175-4305-AADC-E447A3AC4D5B}"/>
              </a:ext>
            </a:extLst>
          </p:cNvPr>
          <p:cNvSpPr txBox="1"/>
          <p:nvPr/>
        </p:nvSpPr>
        <p:spPr>
          <a:xfrm>
            <a:off x="2807292" y="708004"/>
            <a:ext cx="88232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a typeface="Black Han Sans" pitchFamily="2" charset="-127"/>
              </a:rPr>
              <a:t>광주광역시</a:t>
            </a:r>
            <a:r>
              <a:rPr lang="en-US" altLang="ko-KR" sz="4400" dirty="0">
                <a:solidFill>
                  <a:schemeClr val="bg1"/>
                </a:solidFill>
                <a:ea typeface="Black Han Sans" pitchFamily="2" charset="-127"/>
              </a:rPr>
              <a:t>, </a:t>
            </a:r>
            <a:r>
              <a:rPr lang="ko-KR" altLang="en-US" sz="4400" dirty="0">
                <a:solidFill>
                  <a:schemeClr val="bg1"/>
                </a:solidFill>
                <a:ea typeface="Black Han Sans" pitchFamily="2" charset="-127"/>
              </a:rPr>
              <a:t>대전광역시</a:t>
            </a:r>
            <a:r>
              <a:rPr lang="en-US" altLang="ko-KR" sz="4400" dirty="0">
                <a:solidFill>
                  <a:schemeClr val="bg1"/>
                </a:solidFill>
                <a:ea typeface="Black Han Sans" pitchFamily="2" charset="-127"/>
              </a:rPr>
              <a:t>, </a:t>
            </a:r>
            <a:r>
              <a:rPr lang="ko-KR" altLang="en-US" sz="4400" dirty="0">
                <a:solidFill>
                  <a:schemeClr val="bg1"/>
                </a:solidFill>
                <a:ea typeface="Black Han Sans" pitchFamily="2" charset="-127"/>
              </a:rPr>
              <a:t>세종특별자치시</a:t>
            </a:r>
            <a:endParaRPr lang="en-US" altLang="ko-KR" sz="44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graphicFrame>
        <p:nvGraphicFramePr>
          <p:cNvPr id="21" name="표 4">
            <a:extLst>
              <a:ext uri="{FF2B5EF4-FFF2-40B4-BE49-F238E27FC236}">
                <a16:creationId xmlns:a16="http://schemas.microsoft.com/office/drawing/2014/main" id="{26FBBCB3-FA97-4A92-AFFC-6313AFB21BE5}"/>
              </a:ext>
            </a:extLst>
          </p:cNvPr>
          <p:cNvGraphicFramePr>
            <a:graphicFrameLocks noGrp="1"/>
          </p:cNvGraphicFramePr>
          <p:nvPr/>
        </p:nvGraphicFramePr>
        <p:xfrm>
          <a:off x="5460225" y="2185449"/>
          <a:ext cx="6517312" cy="22935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85">
                  <a:extLst>
                    <a:ext uri="{9D8B030D-6E8A-4147-A177-3AD203B41FA5}">
                      <a16:colId xmlns:a16="http://schemas.microsoft.com/office/drawing/2014/main" val="3481708858"/>
                    </a:ext>
                  </a:extLst>
                </a:gridCol>
                <a:gridCol w="1097184">
                  <a:extLst>
                    <a:ext uri="{9D8B030D-6E8A-4147-A177-3AD203B41FA5}">
                      <a16:colId xmlns:a16="http://schemas.microsoft.com/office/drawing/2014/main" val="959297414"/>
                    </a:ext>
                  </a:extLst>
                </a:gridCol>
                <a:gridCol w="2007843">
                  <a:extLst>
                    <a:ext uri="{9D8B030D-6E8A-4147-A177-3AD203B41FA5}">
                      <a16:colId xmlns:a16="http://schemas.microsoft.com/office/drawing/2014/main" val="3418902038"/>
                    </a:ext>
                  </a:extLst>
                </a:gridCol>
              </a:tblGrid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포함지역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보호소형태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예상 일 최대 유기동물 수 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486708"/>
                  </a:ext>
                </a:extLst>
              </a:tr>
              <a:tr h="46491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대전광역시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A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430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009565"/>
                  </a:ext>
                </a:extLst>
              </a:tr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광주광역시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A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477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873090"/>
                  </a:ext>
                </a:extLst>
              </a:tr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세종특별자치시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43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194735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14D8BAF3-3482-4F45-830A-70AAB31FD7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6362" y1="31875" x2="56362" y2="31875"/>
                        <a14:foregroundMark x1="56362" y1="31875" x2="56362" y2="31875"/>
                        <a14:foregroundMark x1="47670" y1="46458" x2="47670" y2="46458"/>
                        <a14:foregroundMark x1="47670" y1="46458" x2="47670" y2="46458"/>
                      </a14:backgroundRemoval>
                    </a14:imgEffect>
                  </a14:imgLayer>
                </a14:imgProps>
              </a:ext>
            </a:extLst>
          </a:blip>
          <a:srcRect l="30570" t="6807" r="29577" b="51534"/>
          <a:stretch/>
        </p:blipFill>
        <p:spPr>
          <a:xfrm>
            <a:off x="412305" y="1621971"/>
            <a:ext cx="2118167" cy="285699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52647AE-08AE-41AC-AD3F-153A80BC03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82" b="89926" l="13129" r="72902">
                        <a14:foregroundMark x1="42566" y1="6685" x2="42566" y2="6685"/>
                        <a14:foregroundMark x1="42566" y1="6685" x2="42566" y2="6685"/>
                        <a14:foregroundMark x1="44844" y1="3575" x2="44844" y2="3575"/>
                        <a14:foregroundMark x1="44724" y1="3482" x2="44724" y2="3482"/>
                        <a14:foregroundMark x1="40707" y1="52878" x2="40707" y2="52878"/>
                        <a14:foregroundMark x1="40707" y1="52878" x2="40707" y2="52878"/>
                        <a14:foregroundMark x1="26679" y1="50464" x2="26679" y2="50464"/>
                        <a14:foregroundMark x1="26679" y1="50464" x2="26679" y2="50464"/>
                        <a14:foregroundMark x1="32194" y1="57614" x2="32194" y2="57614"/>
                        <a14:foregroundMark x1="32194" y1="57567" x2="32194" y2="57567"/>
                        <a14:foregroundMark x1="23801" y1="51857" x2="23801" y2="51857"/>
                        <a14:foregroundMark x1="23801" y1="51857" x2="23801" y2="51857"/>
                        <a14:foregroundMark x1="25779" y1="56314" x2="25779" y2="56314"/>
                        <a14:foregroundMark x1="25719" y1="56314" x2="25719" y2="56314"/>
                        <a14:foregroundMark x1="28297" y1="55200" x2="28297" y2="55200"/>
                        <a14:foregroundMark x1="28297" y1="55200" x2="28297" y2="55200"/>
                        <a14:foregroundMark x1="20624" y1="60446" x2="20624" y2="60446"/>
                        <a14:foregroundMark x1="20624" y1="60446" x2="20624" y2="60446"/>
                        <a14:foregroundMark x1="16607" y1="58589" x2="16607" y2="58589"/>
                        <a14:foregroundMark x1="16607" y1="58589" x2="16607" y2="58589"/>
                        <a14:foregroundMark x1="26019" y1="62163" x2="26019" y2="62163"/>
                        <a14:foregroundMark x1="26019" y1="62163" x2="26019" y2="62163"/>
                        <a14:foregroundMark x1="34532" y1="71170" x2="34532" y2="71170"/>
                        <a14:foregroundMark x1="34532" y1="71170" x2="34532" y2="71170"/>
                        <a14:foregroundMark x1="44424" y1="72145" x2="44424" y2="72145"/>
                        <a14:foregroundMark x1="44424" y1="72145" x2="44424" y2="72145"/>
                        <a14:foregroundMark x1="46463" y1="76741" x2="46463" y2="76741"/>
                        <a14:foregroundMark x1="46463" y1="76648" x2="46463" y2="76648"/>
                        <a14:foregroundMark x1="41007" y1="84819" x2="41007" y2="84819"/>
                        <a14:foregroundMark x1="41007" y1="84819" x2="41007" y2="84819"/>
                        <a14:foregroundMark x1="58873" y1="87790" x2="58873" y2="87790"/>
                        <a14:foregroundMark x1="58873" y1="87790" x2="58873" y2="87790"/>
                        <a14:foregroundMark x1="63010" y1="86165" x2="63010" y2="86165"/>
                        <a14:foregroundMark x1="63010" y1="86165" x2="63010" y2="86165"/>
                        <a14:foregroundMark x1="60731" y1="67270" x2="60731" y2="67270"/>
                        <a14:foregroundMark x1="60552" y1="67270" x2="60552" y2="67270"/>
                        <a14:foregroundMark x1="53717" y1="68524" x2="53717" y2="68524"/>
                        <a14:foregroundMark x1="53717" y1="68524" x2="53717" y2="68524"/>
                      </a14:backgroundRemoval>
                    </a14:imgEffect>
                  </a14:imgLayer>
                </a14:imgProps>
              </a:ext>
            </a:extLst>
          </a:blip>
          <a:srcRect l="26317" t="2054" r="31182" b="56287"/>
          <a:stretch/>
        </p:blipFill>
        <p:spPr>
          <a:xfrm>
            <a:off x="2641703" y="1466381"/>
            <a:ext cx="2257063" cy="285699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EB49E85-5C15-46C1-83E0-D13EC99B7B41}"/>
              </a:ext>
            </a:extLst>
          </p:cNvPr>
          <p:cNvSpPr txBox="1"/>
          <p:nvPr/>
        </p:nvSpPr>
        <p:spPr>
          <a:xfrm>
            <a:off x="857117" y="4394301"/>
            <a:ext cx="614271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defRPr>
            </a:lvl1pPr>
          </a:lstStyle>
          <a:p>
            <a:r>
              <a:rPr lang="ko-KR" altLang="en-US" dirty="0"/>
              <a:t>광주</a:t>
            </a:r>
            <a:endParaRPr lang="en-US" altLang="ko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9A0101-C4AE-4FE2-8693-8BEA30E24C13}"/>
              </a:ext>
            </a:extLst>
          </p:cNvPr>
          <p:cNvSpPr txBox="1"/>
          <p:nvPr/>
        </p:nvSpPr>
        <p:spPr>
          <a:xfrm>
            <a:off x="2587336" y="1594314"/>
            <a:ext cx="614271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defRPr>
            </a:lvl1pPr>
          </a:lstStyle>
          <a:p>
            <a:r>
              <a:rPr lang="ko-KR" altLang="en-US" dirty="0"/>
              <a:t>대전</a:t>
            </a:r>
            <a:endParaRPr lang="en-US" altLang="ko-K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6A578C-7D18-4564-B556-921B244E95D0}"/>
              </a:ext>
            </a:extLst>
          </p:cNvPr>
          <p:cNvSpPr txBox="1"/>
          <p:nvPr/>
        </p:nvSpPr>
        <p:spPr>
          <a:xfrm>
            <a:off x="177249" y="1613503"/>
            <a:ext cx="623889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defRPr>
            </a:lvl1pPr>
          </a:lstStyle>
          <a:p>
            <a:r>
              <a:rPr lang="ko-KR" altLang="en-US" dirty="0"/>
              <a:t>세종</a:t>
            </a:r>
            <a:endParaRPr lang="en-US" altLang="ko-KR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1E8055A-6753-483F-8D65-21ECAA524F14}"/>
              </a:ext>
            </a:extLst>
          </p:cNvPr>
          <p:cNvSpPr/>
          <p:nvPr/>
        </p:nvSpPr>
        <p:spPr>
          <a:xfrm>
            <a:off x="3313496" y="2633267"/>
            <a:ext cx="630426" cy="567159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A</a:t>
            </a:r>
            <a:endParaRPr lang="ko-KR" alt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8EDE421-36E8-42A5-A2FF-EC65AAA01712}"/>
              </a:ext>
            </a:extLst>
          </p:cNvPr>
          <p:cNvSpPr/>
          <p:nvPr/>
        </p:nvSpPr>
        <p:spPr>
          <a:xfrm>
            <a:off x="801138" y="2101828"/>
            <a:ext cx="630426" cy="567159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C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3D6E3A1-DF2C-4261-A8F0-A81AD0B5A5A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116" t="36412" r="13649" b="33271"/>
          <a:stretch/>
        </p:blipFill>
        <p:spPr>
          <a:xfrm>
            <a:off x="1431563" y="4331848"/>
            <a:ext cx="3467203" cy="2079112"/>
          </a:xfrm>
          <a:prstGeom prst="rect">
            <a:avLst/>
          </a:prstGeom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CC433039-7955-40B3-9D02-2E429CBFF76E}"/>
              </a:ext>
            </a:extLst>
          </p:cNvPr>
          <p:cNvSpPr/>
          <p:nvPr/>
        </p:nvSpPr>
        <p:spPr>
          <a:xfrm>
            <a:off x="2336294" y="5065471"/>
            <a:ext cx="630426" cy="567159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A</a:t>
            </a:r>
            <a:endParaRPr lang="ko-KR" alt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pic>
        <p:nvPicPr>
          <p:cNvPr id="31" name="그림 30">
            <a:hlinkClick r:id="rId8" action="ppaction://hlinksldjump"/>
            <a:extLst>
              <a:ext uri="{FF2B5EF4-FFF2-40B4-BE49-F238E27FC236}">
                <a16:creationId xmlns:a16="http://schemas.microsoft.com/office/drawing/2014/main" id="{54CBA5FB-F6B7-404C-8991-657CAFF871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1535" y="173872"/>
            <a:ext cx="408373" cy="53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531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F79855-C43C-4781-B2DA-9955DA1C225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CE74E66-A28E-4380-ADE0-BBB156BA085F}"/>
              </a:ext>
            </a:extLst>
          </p:cNvPr>
          <p:cNvGrpSpPr/>
          <p:nvPr/>
        </p:nvGrpSpPr>
        <p:grpSpPr>
          <a:xfrm>
            <a:off x="714310" y="356660"/>
            <a:ext cx="1873026" cy="523220"/>
            <a:chOff x="2798515" y="2497976"/>
            <a:chExt cx="1873026" cy="5232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76D372-7FF2-4AD3-B940-0D6152709D0D}"/>
                </a:ext>
              </a:extLst>
            </p:cNvPr>
            <p:cNvSpPr txBox="1"/>
            <p:nvPr/>
          </p:nvSpPr>
          <p:spPr>
            <a:xfrm>
              <a:off x="3018471" y="2497976"/>
              <a:ext cx="16530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ea typeface="Black Han Sans" pitchFamily="2" charset="-127"/>
                </a:rPr>
                <a:t>분석 결과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6E46B88-A718-4F0D-9EB8-78425FC1C1F5}"/>
                </a:ext>
              </a:extLst>
            </p:cNvPr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0D5DFD4-ACD3-44FF-9787-F97B47D797E8}"/>
              </a:ext>
            </a:extLst>
          </p:cNvPr>
          <p:cNvSpPr txBox="1"/>
          <p:nvPr/>
        </p:nvSpPr>
        <p:spPr>
          <a:xfrm>
            <a:off x="934266" y="879879"/>
            <a:ext cx="1380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E699"/>
                </a:solidFill>
                <a:ea typeface="Black Han Sans" pitchFamily="2" charset="-127"/>
              </a:rPr>
              <a:t>결과 </a:t>
            </a:r>
          </a:p>
        </p:txBody>
      </p:sp>
      <p:graphicFrame>
        <p:nvGraphicFramePr>
          <p:cNvPr id="21" name="표 4">
            <a:extLst>
              <a:ext uri="{FF2B5EF4-FFF2-40B4-BE49-F238E27FC236}">
                <a16:creationId xmlns:a16="http://schemas.microsoft.com/office/drawing/2014/main" id="{26FBBCB3-FA97-4A92-AFFC-6313AFB21BE5}"/>
              </a:ext>
            </a:extLst>
          </p:cNvPr>
          <p:cNvGraphicFramePr>
            <a:graphicFrameLocks noGrp="1"/>
          </p:cNvGraphicFramePr>
          <p:nvPr/>
        </p:nvGraphicFramePr>
        <p:xfrm>
          <a:off x="5442596" y="1662808"/>
          <a:ext cx="6517312" cy="1683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85">
                  <a:extLst>
                    <a:ext uri="{9D8B030D-6E8A-4147-A177-3AD203B41FA5}">
                      <a16:colId xmlns:a16="http://schemas.microsoft.com/office/drawing/2014/main" val="3481708858"/>
                    </a:ext>
                  </a:extLst>
                </a:gridCol>
                <a:gridCol w="1097184">
                  <a:extLst>
                    <a:ext uri="{9D8B030D-6E8A-4147-A177-3AD203B41FA5}">
                      <a16:colId xmlns:a16="http://schemas.microsoft.com/office/drawing/2014/main" val="959297414"/>
                    </a:ext>
                  </a:extLst>
                </a:gridCol>
                <a:gridCol w="2007843">
                  <a:extLst>
                    <a:ext uri="{9D8B030D-6E8A-4147-A177-3AD203B41FA5}">
                      <a16:colId xmlns:a16="http://schemas.microsoft.com/office/drawing/2014/main" val="3418902038"/>
                    </a:ext>
                  </a:extLst>
                </a:gridCol>
              </a:tblGrid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포함지역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보호소형태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예상 일 최대 유기동물 수 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486708"/>
                  </a:ext>
                </a:extLst>
              </a:tr>
              <a:tr h="46491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울주군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남구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200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009565"/>
                  </a:ext>
                </a:extLst>
              </a:tr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중구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북구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동구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170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8730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FAA7DF48-E7A5-4CAB-9CB1-62B43553702D}"/>
              </a:ext>
            </a:extLst>
          </p:cNvPr>
          <p:cNvSpPr txBox="1"/>
          <p:nvPr/>
        </p:nvSpPr>
        <p:spPr>
          <a:xfrm>
            <a:off x="2807292" y="708004"/>
            <a:ext cx="5206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a typeface="Black Han Sans" pitchFamily="2" charset="-127"/>
              </a:rPr>
              <a:t>울산광역시</a:t>
            </a:r>
            <a:r>
              <a:rPr lang="en-US" altLang="ko-KR" sz="4400" dirty="0">
                <a:solidFill>
                  <a:schemeClr val="bg1"/>
                </a:solidFill>
                <a:ea typeface="Black Han Sans" pitchFamily="2" charset="-127"/>
              </a:rPr>
              <a:t>, </a:t>
            </a:r>
            <a:r>
              <a:rPr lang="ko-KR" altLang="en-US" sz="4400" dirty="0">
                <a:solidFill>
                  <a:schemeClr val="bg1"/>
                </a:solidFill>
                <a:ea typeface="Black Han Sans" pitchFamily="2" charset="-127"/>
              </a:rPr>
              <a:t>대구광역시</a:t>
            </a:r>
            <a:endParaRPr lang="en-US" altLang="ko-KR" sz="44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449E1E37-5482-46EA-BAB3-4F8A6BDEF846}"/>
              </a:ext>
            </a:extLst>
          </p:cNvPr>
          <p:cNvGraphicFramePr>
            <a:graphicFrameLocks noGrp="1"/>
          </p:cNvGraphicFramePr>
          <p:nvPr/>
        </p:nvGraphicFramePr>
        <p:xfrm>
          <a:off x="5442596" y="4353199"/>
          <a:ext cx="6517312" cy="1683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85">
                  <a:extLst>
                    <a:ext uri="{9D8B030D-6E8A-4147-A177-3AD203B41FA5}">
                      <a16:colId xmlns:a16="http://schemas.microsoft.com/office/drawing/2014/main" val="3481708858"/>
                    </a:ext>
                  </a:extLst>
                </a:gridCol>
                <a:gridCol w="1097184">
                  <a:extLst>
                    <a:ext uri="{9D8B030D-6E8A-4147-A177-3AD203B41FA5}">
                      <a16:colId xmlns:a16="http://schemas.microsoft.com/office/drawing/2014/main" val="959297414"/>
                    </a:ext>
                  </a:extLst>
                </a:gridCol>
                <a:gridCol w="2007843">
                  <a:extLst>
                    <a:ext uri="{9D8B030D-6E8A-4147-A177-3AD203B41FA5}">
                      <a16:colId xmlns:a16="http://schemas.microsoft.com/office/drawing/2014/main" val="3418902038"/>
                    </a:ext>
                  </a:extLst>
                </a:gridCol>
              </a:tblGrid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포함지역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보호소형태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예상 일 최대 유기동물 수 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486708"/>
                  </a:ext>
                </a:extLst>
              </a:tr>
              <a:tr h="46491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달성군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수성구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273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009565"/>
                  </a:ext>
                </a:extLst>
              </a:tr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달서구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남구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중구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서구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북구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동구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A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397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873090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8CB06E54-DBFE-40EE-845C-22E7D4CED0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28" b="89926" l="8213" r="74880">
                        <a14:foregroundMark x1="56595" y1="23027" x2="56595" y2="23027"/>
                        <a14:foregroundMark x1="56595" y1="23027" x2="56595" y2="23027"/>
                        <a14:foregroundMark x1="54376" y1="14903" x2="54376" y2="14903"/>
                        <a14:foregroundMark x1="54376" y1="14903" x2="54376" y2="14903"/>
                        <a14:foregroundMark x1="63070" y1="6221" x2="63070" y2="6221"/>
                        <a14:foregroundMark x1="63070" y1="6128" x2="63070" y2="6128"/>
                      </a14:backgroundRemoval>
                    </a14:imgEffect>
                  </a14:imgLayer>
                </a14:imgProps>
              </a:ext>
            </a:extLst>
          </a:blip>
          <a:srcRect l="9025" r="28641" b="55210"/>
          <a:stretch/>
        </p:blipFill>
        <p:spPr>
          <a:xfrm>
            <a:off x="1560192" y="3342742"/>
            <a:ext cx="3888269" cy="36079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9F77CE6-DDBE-466B-9143-FCD8C7B2E3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28" b="89926" l="8213" r="74880">
                        <a14:foregroundMark x1="56595" y1="23027" x2="56595" y2="23027"/>
                        <a14:foregroundMark x1="56595" y1="23027" x2="56595" y2="23027"/>
                        <a14:foregroundMark x1="54376" y1="14903" x2="54376" y2="14903"/>
                        <a14:foregroundMark x1="54376" y1="14903" x2="54376" y2="14903"/>
                        <a14:foregroundMark x1="63070" y1="6221" x2="63070" y2="6221"/>
                        <a14:foregroundMark x1="63070" y1="6128" x2="63070" y2="6128"/>
                      </a14:backgroundRemoval>
                    </a14:imgEffect>
                  </a14:imgLayer>
                </a14:imgProps>
              </a:ext>
            </a:extLst>
          </a:blip>
          <a:srcRect l="9921" t="44800" r="21215" b="5199"/>
          <a:stretch/>
        </p:blipFill>
        <p:spPr>
          <a:xfrm>
            <a:off x="-513695" y="815859"/>
            <a:ext cx="4654025" cy="43636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607253-9664-4B14-AD81-57ACADB9D0FD}"/>
              </a:ext>
            </a:extLst>
          </p:cNvPr>
          <p:cNvSpPr txBox="1"/>
          <p:nvPr/>
        </p:nvSpPr>
        <p:spPr>
          <a:xfrm>
            <a:off x="703405" y="1591049"/>
            <a:ext cx="614271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defRPr>
            </a:lvl1pPr>
          </a:lstStyle>
          <a:p>
            <a:r>
              <a:rPr lang="ko-KR" altLang="en-US" dirty="0"/>
              <a:t>울산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4DA8BE-2251-40E6-9220-0BD2A1AF0AA9}"/>
              </a:ext>
            </a:extLst>
          </p:cNvPr>
          <p:cNvSpPr txBox="1"/>
          <p:nvPr/>
        </p:nvSpPr>
        <p:spPr>
          <a:xfrm>
            <a:off x="2850181" y="4004237"/>
            <a:ext cx="620683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defRPr>
            </a:lvl1pPr>
          </a:lstStyle>
          <a:p>
            <a:r>
              <a:rPr lang="ko-KR" altLang="en-US" dirty="0"/>
              <a:t>대구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94518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F79855-C43C-4781-B2DA-9955DA1C225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CE74E66-A28E-4380-ADE0-BBB156BA085F}"/>
              </a:ext>
            </a:extLst>
          </p:cNvPr>
          <p:cNvGrpSpPr/>
          <p:nvPr/>
        </p:nvGrpSpPr>
        <p:grpSpPr>
          <a:xfrm>
            <a:off x="714310" y="356660"/>
            <a:ext cx="1873026" cy="523220"/>
            <a:chOff x="2798515" y="2497976"/>
            <a:chExt cx="1873026" cy="5232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76D372-7FF2-4AD3-B940-0D6152709D0D}"/>
                </a:ext>
              </a:extLst>
            </p:cNvPr>
            <p:cNvSpPr txBox="1"/>
            <p:nvPr/>
          </p:nvSpPr>
          <p:spPr>
            <a:xfrm>
              <a:off x="3018471" y="2497976"/>
              <a:ext cx="16530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ea typeface="Black Han Sans" pitchFamily="2" charset="-127"/>
                </a:rPr>
                <a:t>분석 결과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6E46B88-A718-4F0D-9EB8-78425FC1C1F5}"/>
                </a:ext>
              </a:extLst>
            </p:cNvPr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0D5DFD4-ACD3-44FF-9787-F97B47D797E8}"/>
              </a:ext>
            </a:extLst>
          </p:cNvPr>
          <p:cNvSpPr txBox="1"/>
          <p:nvPr/>
        </p:nvSpPr>
        <p:spPr>
          <a:xfrm>
            <a:off x="934266" y="879879"/>
            <a:ext cx="1380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E699"/>
                </a:solidFill>
                <a:ea typeface="Black Han Sans" pitchFamily="2" charset="-127"/>
              </a:rPr>
              <a:t>결과 </a:t>
            </a:r>
          </a:p>
        </p:txBody>
      </p:sp>
      <p:graphicFrame>
        <p:nvGraphicFramePr>
          <p:cNvPr id="21" name="표 4">
            <a:extLst>
              <a:ext uri="{FF2B5EF4-FFF2-40B4-BE49-F238E27FC236}">
                <a16:creationId xmlns:a16="http://schemas.microsoft.com/office/drawing/2014/main" id="{26FBBCB3-FA97-4A92-AFFC-6313AFB21BE5}"/>
              </a:ext>
            </a:extLst>
          </p:cNvPr>
          <p:cNvGraphicFramePr>
            <a:graphicFrameLocks noGrp="1"/>
          </p:cNvGraphicFramePr>
          <p:nvPr/>
        </p:nvGraphicFramePr>
        <p:xfrm>
          <a:off x="5442596" y="1662808"/>
          <a:ext cx="6517312" cy="1683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85">
                  <a:extLst>
                    <a:ext uri="{9D8B030D-6E8A-4147-A177-3AD203B41FA5}">
                      <a16:colId xmlns:a16="http://schemas.microsoft.com/office/drawing/2014/main" val="3481708858"/>
                    </a:ext>
                  </a:extLst>
                </a:gridCol>
                <a:gridCol w="1097184">
                  <a:extLst>
                    <a:ext uri="{9D8B030D-6E8A-4147-A177-3AD203B41FA5}">
                      <a16:colId xmlns:a16="http://schemas.microsoft.com/office/drawing/2014/main" val="959297414"/>
                    </a:ext>
                  </a:extLst>
                </a:gridCol>
                <a:gridCol w="2007843">
                  <a:extLst>
                    <a:ext uri="{9D8B030D-6E8A-4147-A177-3AD203B41FA5}">
                      <a16:colId xmlns:a16="http://schemas.microsoft.com/office/drawing/2014/main" val="3418902038"/>
                    </a:ext>
                  </a:extLst>
                </a:gridCol>
              </a:tblGrid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포함지역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보호소형태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예상 일 최대 유기동물 수 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486708"/>
                  </a:ext>
                </a:extLst>
              </a:tr>
              <a:tr h="46491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울주군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남구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200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009565"/>
                  </a:ext>
                </a:extLst>
              </a:tr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중구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북구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동구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170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8730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FAA7DF48-E7A5-4CAB-9CB1-62B43553702D}"/>
              </a:ext>
            </a:extLst>
          </p:cNvPr>
          <p:cNvSpPr txBox="1"/>
          <p:nvPr/>
        </p:nvSpPr>
        <p:spPr>
          <a:xfrm>
            <a:off x="2807292" y="708004"/>
            <a:ext cx="5206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a typeface="Black Han Sans" pitchFamily="2" charset="-127"/>
              </a:rPr>
              <a:t>울산광역시</a:t>
            </a:r>
            <a:r>
              <a:rPr lang="en-US" altLang="ko-KR" sz="4400" dirty="0">
                <a:solidFill>
                  <a:schemeClr val="bg1"/>
                </a:solidFill>
                <a:ea typeface="Black Han Sans" pitchFamily="2" charset="-127"/>
              </a:rPr>
              <a:t>, </a:t>
            </a:r>
            <a:r>
              <a:rPr lang="ko-KR" altLang="en-US" sz="4400" dirty="0">
                <a:solidFill>
                  <a:schemeClr val="bg1"/>
                </a:solidFill>
                <a:ea typeface="Black Han Sans" pitchFamily="2" charset="-127"/>
              </a:rPr>
              <a:t>대구광역시</a:t>
            </a:r>
            <a:endParaRPr lang="en-US" altLang="ko-KR" sz="44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449E1E37-5482-46EA-BAB3-4F8A6BDEF846}"/>
              </a:ext>
            </a:extLst>
          </p:cNvPr>
          <p:cNvGraphicFramePr>
            <a:graphicFrameLocks noGrp="1"/>
          </p:cNvGraphicFramePr>
          <p:nvPr/>
        </p:nvGraphicFramePr>
        <p:xfrm>
          <a:off x="5442596" y="4353199"/>
          <a:ext cx="6517312" cy="1683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85">
                  <a:extLst>
                    <a:ext uri="{9D8B030D-6E8A-4147-A177-3AD203B41FA5}">
                      <a16:colId xmlns:a16="http://schemas.microsoft.com/office/drawing/2014/main" val="3481708858"/>
                    </a:ext>
                  </a:extLst>
                </a:gridCol>
                <a:gridCol w="1097184">
                  <a:extLst>
                    <a:ext uri="{9D8B030D-6E8A-4147-A177-3AD203B41FA5}">
                      <a16:colId xmlns:a16="http://schemas.microsoft.com/office/drawing/2014/main" val="959297414"/>
                    </a:ext>
                  </a:extLst>
                </a:gridCol>
                <a:gridCol w="2007843">
                  <a:extLst>
                    <a:ext uri="{9D8B030D-6E8A-4147-A177-3AD203B41FA5}">
                      <a16:colId xmlns:a16="http://schemas.microsoft.com/office/drawing/2014/main" val="3418902038"/>
                    </a:ext>
                  </a:extLst>
                </a:gridCol>
              </a:tblGrid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포함지역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보호소형태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예상 일 최대 유기동물 수 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486708"/>
                  </a:ext>
                </a:extLst>
              </a:tr>
              <a:tr h="46491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달성군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수성구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273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009565"/>
                  </a:ext>
                </a:extLst>
              </a:tr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달서구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남구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중구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서구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북구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동구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A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397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873090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8CB06E54-DBFE-40EE-845C-22E7D4CED0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28" b="89926" l="8213" r="74880">
                        <a14:foregroundMark x1="56595" y1="23027" x2="56595" y2="23027"/>
                        <a14:foregroundMark x1="56595" y1="23027" x2="56595" y2="23027"/>
                        <a14:foregroundMark x1="54376" y1="14903" x2="54376" y2="14903"/>
                        <a14:foregroundMark x1="54376" y1="14903" x2="54376" y2="14903"/>
                        <a14:foregroundMark x1="63070" y1="6221" x2="63070" y2="6221"/>
                        <a14:foregroundMark x1="63070" y1="6128" x2="63070" y2="6128"/>
                      </a14:backgroundRemoval>
                    </a14:imgEffect>
                  </a14:imgLayer>
                </a14:imgProps>
              </a:ext>
            </a:extLst>
          </a:blip>
          <a:srcRect l="9025" r="28641" b="55210"/>
          <a:stretch/>
        </p:blipFill>
        <p:spPr>
          <a:xfrm>
            <a:off x="1560192" y="3342742"/>
            <a:ext cx="3888269" cy="36079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9F77CE6-DDBE-466B-9143-FCD8C7B2E3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28" b="89926" l="8213" r="74880">
                        <a14:foregroundMark x1="56595" y1="23027" x2="56595" y2="23027"/>
                        <a14:foregroundMark x1="56595" y1="23027" x2="56595" y2="23027"/>
                        <a14:foregroundMark x1="54376" y1="14903" x2="54376" y2="14903"/>
                        <a14:foregroundMark x1="54376" y1="14903" x2="54376" y2="14903"/>
                        <a14:foregroundMark x1="63070" y1="6221" x2="63070" y2="6221"/>
                        <a14:foregroundMark x1="63070" y1="6128" x2="63070" y2="6128"/>
                      </a14:backgroundRemoval>
                    </a14:imgEffect>
                  </a14:imgLayer>
                </a14:imgProps>
              </a:ext>
            </a:extLst>
          </a:blip>
          <a:srcRect l="9921" t="44800" r="21215" b="5199"/>
          <a:stretch/>
        </p:blipFill>
        <p:spPr>
          <a:xfrm>
            <a:off x="-513695" y="815859"/>
            <a:ext cx="4654025" cy="43636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607253-9664-4B14-AD81-57ACADB9D0FD}"/>
              </a:ext>
            </a:extLst>
          </p:cNvPr>
          <p:cNvSpPr txBox="1"/>
          <p:nvPr/>
        </p:nvSpPr>
        <p:spPr>
          <a:xfrm>
            <a:off x="703405" y="1591049"/>
            <a:ext cx="614271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defRPr>
            </a:lvl1pPr>
          </a:lstStyle>
          <a:p>
            <a:r>
              <a:rPr lang="ko-KR" altLang="en-US" dirty="0"/>
              <a:t>울산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4DA8BE-2251-40E6-9220-0BD2A1AF0AA9}"/>
              </a:ext>
            </a:extLst>
          </p:cNvPr>
          <p:cNvSpPr txBox="1"/>
          <p:nvPr/>
        </p:nvSpPr>
        <p:spPr>
          <a:xfrm>
            <a:off x="2850181" y="4004237"/>
            <a:ext cx="620683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defRPr>
            </a:lvl1pPr>
          </a:lstStyle>
          <a:p>
            <a:r>
              <a:rPr lang="ko-KR" altLang="en-US" dirty="0"/>
              <a:t>대구</a:t>
            </a:r>
            <a:endParaRPr lang="en-US" altLang="ko-KR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41DE5C9-293E-415A-B72F-FEE41948856B}"/>
              </a:ext>
            </a:extLst>
          </p:cNvPr>
          <p:cNvSpPr/>
          <p:nvPr/>
        </p:nvSpPr>
        <p:spPr>
          <a:xfrm>
            <a:off x="1182892" y="2415105"/>
            <a:ext cx="630426" cy="567159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B</a:t>
            </a:r>
            <a:endParaRPr lang="ko-KR" alt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84DE8C9-3B53-4CED-A9BE-33456AF746FA}"/>
              </a:ext>
            </a:extLst>
          </p:cNvPr>
          <p:cNvSpPr/>
          <p:nvPr/>
        </p:nvSpPr>
        <p:spPr>
          <a:xfrm>
            <a:off x="2635352" y="1993984"/>
            <a:ext cx="630426" cy="567159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B</a:t>
            </a:r>
            <a:endParaRPr lang="ko-KR" alt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DBBD3C4-97BB-49D9-8A29-8CE9B6907B47}"/>
              </a:ext>
            </a:extLst>
          </p:cNvPr>
          <p:cNvSpPr/>
          <p:nvPr/>
        </p:nvSpPr>
        <p:spPr>
          <a:xfrm>
            <a:off x="2928964" y="5284081"/>
            <a:ext cx="630426" cy="567159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B</a:t>
            </a:r>
            <a:endParaRPr lang="ko-KR" alt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749D6F0-70DF-4274-B246-3D5CC37EA692}"/>
              </a:ext>
            </a:extLst>
          </p:cNvPr>
          <p:cNvSpPr/>
          <p:nvPr/>
        </p:nvSpPr>
        <p:spPr>
          <a:xfrm>
            <a:off x="4023599" y="3816109"/>
            <a:ext cx="630426" cy="567159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A</a:t>
            </a:r>
            <a:endParaRPr lang="ko-KR" alt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pic>
        <p:nvPicPr>
          <p:cNvPr id="26" name="그림 25">
            <a:hlinkClick r:id="rId4" action="ppaction://hlinksldjump"/>
            <a:extLst>
              <a:ext uri="{FF2B5EF4-FFF2-40B4-BE49-F238E27FC236}">
                <a16:creationId xmlns:a16="http://schemas.microsoft.com/office/drawing/2014/main" id="{74DD3256-E667-4F51-B27D-14F4E196A5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1535" y="173872"/>
            <a:ext cx="408373" cy="53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74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F79855-C43C-4781-B2DA-9955DA1C225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CE74E66-A28E-4380-ADE0-BBB156BA085F}"/>
              </a:ext>
            </a:extLst>
          </p:cNvPr>
          <p:cNvGrpSpPr/>
          <p:nvPr/>
        </p:nvGrpSpPr>
        <p:grpSpPr>
          <a:xfrm>
            <a:off x="714310" y="356660"/>
            <a:ext cx="1873026" cy="523220"/>
            <a:chOff x="2798515" y="2497976"/>
            <a:chExt cx="1873026" cy="5232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76D372-7FF2-4AD3-B940-0D6152709D0D}"/>
                </a:ext>
              </a:extLst>
            </p:cNvPr>
            <p:cNvSpPr txBox="1"/>
            <p:nvPr/>
          </p:nvSpPr>
          <p:spPr>
            <a:xfrm>
              <a:off x="3018471" y="2497976"/>
              <a:ext cx="16530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ea typeface="Black Han Sans" pitchFamily="2" charset="-127"/>
                </a:rPr>
                <a:t>분석 결과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6E46B88-A718-4F0D-9EB8-78425FC1C1F5}"/>
                </a:ext>
              </a:extLst>
            </p:cNvPr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0D5DFD4-ACD3-44FF-9787-F97B47D797E8}"/>
              </a:ext>
            </a:extLst>
          </p:cNvPr>
          <p:cNvSpPr txBox="1"/>
          <p:nvPr/>
        </p:nvSpPr>
        <p:spPr>
          <a:xfrm>
            <a:off x="934266" y="879879"/>
            <a:ext cx="1380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E699"/>
                </a:solidFill>
                <a:ea typeface="Black Han Sans" pitchFamily="2" charset="-127"/>
              </a:rPr>
              <a:t>결과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651171-C175-4305-AADC-E447A3AC4D5B}"/>
              </a:ext>
            </a:extLst>
          </p:cNvPr>
          <p:cNvSpPr txBox="1"/>
          <p:nvPr/>
        </p:nvSpPr>
        <p:spPr>
          <a:xfrm>
            <a:off x="2807292" y="708004"/>
            <a:ext cx="16001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a typeface="Black Han Sans" pitchFamily="2" charset="-127"/>
              </a:rPr>
              <a:t>강원도</a:t>
            </a:r>
            <a:endParaRPr lang="en-US" altLang="ko-KR" sz="44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graphicFrame>
        <p:nvGraphicFramePr>
          <p:cNvPr id="21" name="표 4">
            <a:extLst>
              <a:ext uri="{FF2B5EF4-FFF2-40B4-BE49-F238E27FC236}">
                <a16:creationId xmlns:a16="http://schemas.microsoft.com/office/drawing/2014/main" id="{D73B50E4-A51D-4670-B2F3-5264634ABFDA}"/>
              </a:ext>
            </a:extLst>
          </p:cNvPr>
          <p:cNvGraphicFramePr>
            <a:graphicFrameLocks noGrp="1"/>
          </p:cNvGraphicFramePr>
          <p:nvPr/>
        </p:nvGraphicFramePr>
        <p:xfrm>
          <a:off x="5442596" y="1662808"/>
          <a:ext cx="6517312" cy="4122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85">
                  <a:extLst>
                    <a:ext uri="{9D8B030D-6E8A-4147-A177-3AD203B41FA5}">
                      <a16:colId xmlns:a16="http://schemas.microsoft.com/office/drawing/2014/main" val="3481708858"/>
                    </a:ext>
                  </a:extLst>
                </a:gridCol>
                <a:gridCol w="1097184">
                  <a:extLst>
                    <a:ext uri="{9D8B030D-6E8A-4147-A177-3AD203B41FA5}">
                      <a16:colId xmlns:a16="http://schemas.microsoft.com/office/drawing/2014/main" val="959297414"/>
                    </a:ext>
                  </a:extLst>
                </a:gridCol>
                <a:gridCol w="2007843">
                  <a:extLst>
                    <a:ext uri="{9D8B030D-6E8A-4147-A177-3AD203B41FA5}">
                      <a16:colId xmlns:a16="http://schemas.microsoft.com/office/drawing/2014/main" val="3418902038"/>
                    </a:ext>
                  </a:extLst>
                </a:gridCol>
              </a:tblGrid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포함지역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보호소형태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예상 일 최대 유기동물 수 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486708"/>
                  </a:ext>
                </a:extLst>
              </a:tr>
              <a:tr h="46491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철원군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화천군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춘천시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125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009565"/>
                  </a:ext>
                </a:extLst>
              </a:tr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양구군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인제군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고성군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속초시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양양군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155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873090"/>
                  </a:ext>
                </a:extLst>
              </a:tr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원주시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138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194735"/>
                  </a:ext>
                </a:extLst>
              </a:tr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홍천군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횡성군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평창군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영월군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85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912337"/>
                  </a:ext>
                </a:extLst>
              </a:tr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강릉시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정선군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145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144083"/>
                  </a:ext>
                </a:extLst>
              </a:tr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동해시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삼척시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태백시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85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40282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82988682-69BD-4EDB-9D07-66096C6E2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3958" l="9857" r="89875">
                        <a14:foregroundMark x1="58781" y1="36111" x2="58781" y2="36111"/>
                        <a14:foregroundMark x1="58781" y1="36111" x2="58781" y2="36111"/>
                        <a14:foregroundMark x1="38710" y1="22361" x2="38710" y2="22361"/>
                        <a14:foregroundMark x1="38710" y1="22361" x2="38710" y2="22361"/>
                        <a14:foregroundMark x1="68638" y1="36806" x2="68638" y2="36806"/>
                        <a14:foregroundMark x1="68548" y1="36806" x2="68548" y2="36806"/>
                        <a14:foregroundMark x1="35753" y1="80972" x2="35753" y2="80972"/>
                        <a14:foregroundMark x1="35753" y1="80972" x2="35753" y2="80972"/>
                        <a14:foregroundMark x1="50896" y1="84167" x2="50896" y2="84167"/>
                        <a14:foregroundMark x1="50896" y1="84167" x2="50896" y2="84167"/>
                        <a14:foregroundMark x1="50627" y1="93958" x2="50627" y2="93958"/>
                        <a14:foregroundMark x1="50627" y1="93958" x2="50627" y2="93958"/>
                        <a14:backgroundMark x1="47043" y1="96042" x2="47043" y2="96042"/>
                        <a14:backgroundMark x1="47043" y1="96042" x2="47043" y2="96042"/>
                        <a14:backgroundMark x1="41756" y1="97083" x2="41756" y2="97083"/>
                      </a14:backgroundRemoval>
                    </a14:imgEffect>
                  </a14:imgLayer>
                </a14:imgProps>
              </a:ext>
            </a:extLst>
          </a:blip>
          <a:srcRect l="20674" t="5896" r="23403" b="55232"/>
          <a:stretch/>
        </p:blipFill>
        <p:spPr>
          <a:xfrm>
            <a:off x="347240" y="1498148"/>
            <a:ext cx="4863265" cy="474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0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F79855-C43C-4781-B2DA-9955DA1C225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CE74E66-A28E-4380-ADE0-BBB156BA085F}"/>
              </a:ext>
            </a:extLst>
          </p:cNvPr>
          <p:cNvGrpSpPr/>
          <p:nvPr/>
        </p:nvGrpSpPr>
        <p:grpSpPr>
          <a:xfrm>
            <a:off x="714310" y="356660"/>
            <a:ext cx="1873026" cy="523220"/>
            <a:chOff x="2798515" y="2497976"/>
            <a:chExt cx="1873026" cy="5232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76D372-7FF2-4AD3-B940-0D6152709D0D}"/>
                </a:ext>
              </a:extLst>
            </p:cNvPr>
            <p:cNvSpPr txBox="1"/>
            <p:nvPr/>
          </p:nvSpPr>
          <p:spPr>
            <a:xfrm>
              <a:off x="3018471" y="2497976"/>
              <a:ext cx="16530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ea typeface="Black Han Sans" pitchFamily="2" charset="-127"/>
                </a:rPr>
                <a:t>분석 결과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6E46B88-A718-4F0D-9EB8-78425FC1C1F5}"/>
                </a:ext>
              </a:extLst>
            </p:cNvPr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0D5DFD4-ACD3-44FF-9787-F97B47D797E8}"/>
              </a:ext>
            </a:extLst>
          </p:cNvPr>
          <p:cNvSpPr txBox="1"/>
          <p:nvPr/>
        </p:nvSpPr>
        <p:spPr>
          <a:xfrm>
            <a:off x="934266" y="879879"/>
            <a:ext cx="1380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E699"/>
                </a:solidFill>
                <a:ea typeface="Black Han Sans" pitchFamily="2" charset="-127"/>
              </a:rPr>
              <a:t>결과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651171-C175-4305-AADC-E447A3AC4D5B}"/>
              </a:ext>
            </a:extLst>
          </p:cNvPr>
          <p:cNvSpPr txBox="1"/>
          <p:nvPr/>
        </p:nvSpPr>
        <p:spPr>
          <a:xfrm>
            <a:off x="2807292" y="708004"/>
            <a:ext cx="16001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a typeface="Black Han Sans" pitchFamily="2" charset="-127"/>
              </a:rPr>
              <a:t>강원도</a:t>
            </a:r>
            <a:endParaRPr lang="en-US" altLang="ko-KR" sz="44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graphicFrame>
        <p:nvGraphicFramePr>
          <p:cNvPr id="21" name="표 4">
            <a:extLst>
              <a:ext uri="{FF2B5EF4-FFF2-40B4-BE49-F238E27FC236}">
                <a16:creationId xmlns:a16="http://schemas.microsoft.com/office/drawing/2014/main" id="{D73B50E4-A51D-4670-B2F3-5264634ABFDA}"/>
              </a:ext>
            </a:extLst>
          </p:cNvPr>
          <p:cNvGraphicFramePr>
            <a:graphicFrameLocks noGrp="1"/>
          </p:cNvGraphicFramePr>
          <p:nvPr/>
        </p:nvGraphicFramePr>
        <p:xfrm>
          <a:off x="5442596" y="1662808"/>
          <a:ext cx="6517312" cy="4122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85">
                  <a:extLst>
                    <a:ext uri="{9D8B030D-6E8A-4147-A177-3AD203B41FA5}">
                      <a16:colId xmlns:a16="http://schemas.microsoft.com/office/drawing/2014/main" val="3481708858"/>
                    </a:ext>
                  </a:extLst>
                </a:gridCol>
                <a:gridCol w="1097184">
                  <a:extLst>
                    <a:ext uri="{9D8B030D-6E8A-4147-A177-3AD203B41FA5}">
                      <a16:colId xmlns:a16="http://schemas.microsoft.com/office/drawing/2014/main" val="959297414"/>
                    </a:ext>
                  </a:extLst>
                </a:gridCol>
                <a:gridCol w="2007843">
                  <a:extLst>
                    <a:ext uri="{9D8B030D-6E8A-4147-A177-3AD203B41FA5}">
                      <a16:colId xmlns:a16="http://schemas.microsoft.com/office/drawing/2014/main" val="3418902038"/>
                    </a:ext>
                  </a:extLst>
                </a:gridCol>
              </a:tblGrid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포함지역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보호소형태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예상 일 최대 유기동물 수 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486708"/>
                  </a:ext>
                </a:extLst>
              </a:tr>
              <a:tr h="46491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철원군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화천군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춘천시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125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009565"/>
                  </a:ext>
                </a:extLst>
              </a:tr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양구군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인제군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고성군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속초시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양양군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155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873090"/>
                  </a:ext>
                </a:extLst>
              </a:tr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원주시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138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194735"/>
                  </a:ext>
                </a:extLst>
              </a:tr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홍천군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횡성군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평창군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영월군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85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912337"/>
                  </a:ext>
                </a:extLst>
              </a:tr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강릉시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정선군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145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144083"/>
                  </a:ext>
                </a:extLst>
              </a:tr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동해시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삼척시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태백시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85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40282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82988682-69BD-4EDB-9D07-66096C6E2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3958" l="9857" r="89875">
                        <a14:foregroundMark x1="58781" y1="36111" x2="58781" y2="36111"/>
                        <a14:foregroundMark x1="58781" y1="36111" x2="58781" y2="36111"/>
                        <a14:foregroundMark x1="38710" y1="22361" x2="38710" y2="22361"/>
                        <a14:foregroundMark x1="38710" y1="22361" x2="38710" y2="22361"/>
                        <a14:foregroundMark x1="68638" y1="36806" x2="68638" y2="36806"/>
                        <a14:foregroundMark x1="68548" y1="36806" x2="68548" y2="36806"/>
                        <a14:foregroundMark x1="35753" y1="80972" x2="35753" y2="80972"/>
                        <a14:foregroundMark x1="35753" y1="80972" x2="35753" y2="80972"/>
                        <a14:foregroundMark x1="50896" y1="84167" x2="50896" y2="84167"/>
                        <a14:foregroundMark x1="50896" y1="84167" x2="50896" y2="84167"/>
                        <a14:foregroundMark x1="50627" y1="93958" x2="50627" y2="93958"/>
                        <a14:foregroundMark x1="50627" y1="93958" x2="50627" y2="93958"/>
                        <a14:backgroundMark x1="47043" y1="96042" x2="47043" y2="96042"/>
                        <a14:backgroundMark x1="47043" y1="96042" x2="47043" y2="96042"/>
                        <a14:backgroundMark x1="41756" y1="97083" x2="41756" y2="97083"/>
                      </a14:backgroundRemoval>
                    </a14:imgEffect>
                  </a14:imgLayer>
                </a14:imgProps>
              </a:ext>
            </a:extLst>
          </a:blip>
          <a:srcRect l="20674" t="5896" r="23403" b="55232"/>
          <a:stretch/>
        </p:blipFill>
        <p:spPr>
          <a:xfrm>
            <a:off x="347240" y="1498148"/>
            <a:ext cx="4863265" cy="4741583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D5FCBDC9-6AD8-4865-A280-86CD208825A9}"/>
              </a:ext>
            </a:extLst>
          </p:cNvPr>
          <p:cNvSpPr/>
          <p:nvPr/>
        </p:nvSpPr>
        <p:spPr>
          <a:xfrm>
            <a:off x="2587336" y="2692013"/>
            <a:ext cx="630426" cy="567159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C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FCA5B46-860E-4710-9AAA-1F76D83DFD9F}"/>
              </a:ext>
            </a:extLst>
          </p:cNvPr>
          <p:cNvSpPr/>
          <p:nvPr/>
        </p:nvSpPr>
        <p:spPr>
          <a:xfrm>
            <a:off x="2531390" y="4140780"/>
            <a:ext cx="630426" cy="567159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C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6A5A668-AA65-4C3B-907F-27E52A203493}"/>
              </a:ext>
            </a:extLst>
          </p:cNvPr>
          <p:cNvSpPr/>
          <p:nvPr/>
        </p:nvSpPr>
        <p:spPr>
          <a:xfrm>
            <a:off x="3515243" y="4244942"/>
            <a:ext cx="630426" cy="567159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C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11D34E7-DD9C-4BAB-B985-AA3CB8D37728}"/>
              </a:ext>
            </a:extLst>
          </p:cNvPr>
          <p:cNvSpPr/>
          <p:nvPr/>
        </p:nvSpPr>
        <p:spPr>
          <a:xfrm>
            <a:off x="1350772" y="2717091"/>
            <a:ext cx="630426" cy="567159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C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905752C-187C-4F68-9D8F-F1B2254F7839}"/>
              </a:ext>
            </a:extLst>
          </p:cNvPr>
          <p:cNvSpPr/>
          <p:nvPr/>
        </p:nvSpPr>
        <p:spPr>
          <a:xfrm>
            <a:off x="1819981" y="4812101"/>
            <a:ext cx="630426" cy="567159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C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0C9AE12-9094-4B1D-967F-0E19B1823182}"/>
              </a:ext>
            </a:extLst>
          </p:cNvPr>
          <p:cNvSpPr/>
          <p:nvPr/>
        </p:nvSpPr>
        <p:spPr>
          <a:xfrm>
            <a:off x="4157245" y="5016630"/>
            <a:ext cx="630426" cy="567159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C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pic>
        <p:nvPicPr>
          <p:cNvPr id="23" name="그림 22">
            <a:hlinkClick r:id="rId4" action="ppaction://hlinksldjump"/>
            <a:extLst>
              <a:ext uri="{FF2B5EF4-FFF2-40B4-BE49-F238E27FC236}">
                <a16:creationId xmlns:a16="http://schemas.microsoft.com/office/drawing/2014/main" id="{C9173FE7-44D1-4897-8084-2A592BAEB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1535" y="173872"/>
            <a:ext cx="408373" cy="53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36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F79855-C43C-4781-B2DA-9955DA1C225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03A54A0-9DB4-47C4-A9CA-9FBFE3FE0B84}"/>
              </a:ext>
            </a:extLst>
          </p:cNvPr>
          <p:cNvGraphicFramePr>
            <a:graphicFrameLocks noGrp="1"/>
          </p:cNvGraphicFramePr>
          <p:nvPr/>
        </p:nvGraphicFramePr>
        <p:xfrm>
          <a:off x="5353638" y="517456"/>
          <a:ext cx="6517312" cy="560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85">
                  <a:extLst>
                    <a:ext uri="{9D8B030D-6E8A-4147-A177-3AD203B41FA5}">
                      <a16:colId xmlns:a16="http://schemas.microsoft.com/office/drawing/2014/main" val="3481708858"/>
                    </a:ext>
                  </a:extLst>
                </a:gridCol>
                <a:gridCol w="1097184">
                  <a:extLst>
                    <a:ext uri="{9D8B030D-6E8A-4147-A177-3AD203B41FA5}">
                      <a16:colId xmlns:a16="http://schemas.microsoft.com/office/drawing/2014/main" val="959297414"/>
                    </a:ext>
                  </a:extLst>
                </a:gridCol>
                <a:gridCol w="2007843">
                  <a:extLst>
                    <a:ext uri="{9D8B030D-6E8A-4147-A177-3AD203B41FA5}">
                      <a16:colId xmlns:a16="http://schemas.microsoft.com/office/drawing/2014/main" val="3418902038"/>
                    </a:ext>
                  </a:extLst>
                </a:gridCol>
              </a:tblGrid>
              <a:tr h="30974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포함지역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보호소형태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예상 일 최대 유기동물 수 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486708"/>
                  </a:ext>
                </a:extLst>
              </a:tr>
              <a:tr h="22316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하남시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성남시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광주시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A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354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009565"/>
                  </a:ext>
                </a:extLst>
              </a:tr>
              <a:tr h="30974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광명시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안양시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과천시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의왕시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군포시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186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873090"/>
                  </a:ext>
                </a:extLst>
              </a:tr>
              <a:tr h="29258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부천시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157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194735"/>
                  </a:ext>
                </a:extLst>
              </a:tr>
              <a:tr h="29258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시흥시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105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912337"/>
                  </a:ext>
                </a:extLst>
              </a:tr>
              <a:tr h="29258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안산시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217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144083"/>
                  </a:ext>
                </a:extLst>
              </a:tr>
              <a:tr h="29258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평택시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A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394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40282"/>
                  </a:ext>
                </a:extLst>
              </a:tr>
              <a:tr h="29258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화성시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오산시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A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343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153591"/>
                  </a:ext>
                </a:extLst>
              </a:tr>
              <a:tr h="29258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파주시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양주시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205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745007"/>
                  </a:ext>
                </a:extLst>
              </a:tr>
              <a:tr h="29258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동두천시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연천군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포천시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가평군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278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552479"/>
                  </a:ext>
                </a:extLst>
              </a:tr>
              <a:tr h="29258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의정부시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남양주시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구리시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285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891314"/>
                  </a:ext>
                </a:extLst>
              </a:tr>
              <a:tr h="29258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양평군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 err="1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여주시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이천시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323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99396"/>
                  </a:ext>
                </a:extLst>
              </a:tr>
              <a:tr h="29258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용인시 안성시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271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629510"/>
                  </a:ext>
                </a:extLst>
              </a:tr>
              <a:tr h="29258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김포시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99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647247"/>
                  </a:ext>
                </a:extLst>
              </a:tr>
              <a:tr h="29258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고양시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183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878980"/>
                  </a:ext>
                </a:extLst>
              </a:tr>
              <a:tr h="29258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수원시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145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970239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3CE74E66-A28E-4380-ADE0-BBB156BA085F}"/>
              </a:ext>
            </a:extLst>
          </p:cNvPr>
          <p:cNvGrpSpPr/>
          <p:nvPr/>
        </p:nvGrpSpPr>
        <p:grpSpPr>
          <a:xfrm>
            <a:off x="714310" y="356660"/>
            <a:ext cx="1873026" cy="523220"/>
            <a:chOff x="2798515" y="2497976"/>
            <a:chExt cx="1873026" cy="5232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76D372-7FF2-4AD3-B940-0D6152709D0D}"/>
                </a:ext>
              </a:extLst>
            </p:cNvPr>
            <p:cNvSpPr txBox="1"/>
            <p:nvPr/>
          </p:nvSpPr>
          <p:spPr>
            <a:xfrm>
              <a:off x="3018471" y="2497976"/>
              <a:ext cx="16530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ea typeface="Black Han Sans" pitchFamily="2" charset="-127"/>
                </a:rPr>
                <a:t>분석 결과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6E46B88-A718-4F0D-9EB8-78425FC1C1F5}"/>
                </a:ext>
              </a:extLst>
            </p:cNvPr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0D5DFD4-ACD3-44FF-9787-F97B47D797E8}"/>
              </a:ext>
            </a:extLst>
          </p:cNvPr>
          <p:cNvSpPr txBox="1"/>
          <p:nvPr/>
        </p:nvSpPr>
        <p:spPr>
          <a:xfrm>
            <a:off x="934266" y="879879"/>
            <a:ext cx="1380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E699"/>
                </a:solidFill>
                <a:ea typeface="Black Han Sans" pitchFamily="2" charset="-127"/>
              </a:rPr>
              <a:t>결과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651171-C175-4305-AADC-E447A3AC4D5B}"/>
              </a:ext>
            </a:extLst>
          </p:cNvPr>
          <p:cNvSpPr txBox="1"/>
          <p:nvPr/>
        </p:nvSpPr>
        <p:spPr>
          <a:xfrm>
            <a:off x="2807292" y="708004"/>
            <a:ext cx="15792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a typeface="Black Han Sans" pitchFamily="2" charset="-127"/>
              </a:rPr>
              <a:t>경기도</a:t>
            </a:r>
            <a:endParaRPr lang="en-US" altLang="ko-KR" sz="44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2A2CDB-03E4-4ABE-B05B-53E57CCAAE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2661" t="24111" r="22242" b="25900"/>
          <a:stretch/>
        </p:blipFill>
        <p:spPr>
          <a:xfrm>
            <a:off x="46298" y="897593"/>
            <a:ext cx="5069712" cy="593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21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F79855-C43C-4781-B2DA-9955DA1C225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03A54A0-9DB4-47C4-A9CA-9FBFE3FE0B84}"/>
              </a:ext>
            </a:extLst>
          </p:cNvPr>
          <p:cNvGraphicFramePr>
            <a:graphicFrameLocks noGrp="1"/>
          </p:cNvGraphicFramePr>
          <p:nvPr/>
        </p:nvGraphicFramePr>
        <p:xfrm>
          <a:off x="5353638" y="517456"/>
          <a:ext cx="6517312" cy="560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85">
                  <a:extLst>
                    <a:ext uri="{9D8B030D-6E8A-4147-A177-3AD203B41FA5}">
                      <a16:colId xmlns:a16="http://schemas.microsoft.com/office/drawing/2014/main" val="3481708858"/>
                    </a:ext>
                  </a:extLst>
                </a:gridCol>
                <a:gridCol w="1097184">
                  <a:extLst>
                    <a:ext uri="{9D8B030D-6E8A-4147-A177-3AD203B41FA5}">
                      <a16:colId xmlns:a16="http://schemas.microsoft.com/office/drawing/2014/main" val="959297414"/>
                    </a:ext>
                  </a:extLst>
                </a:gridCol>
                <a:gridCol w="2007843">
                  <a:extLst>
                    <a:ext uri="{9D8B030D-6E8A-4147-A177-3AD203B41FA5}">
                      <a16:colId xmlns:a16="http://schemas.microsoft.com/office/drawing/2014/main" val="3418902038"/>
                    </a:ext>
                  </a:extLst>
                </a:gridCol>
              </a:tblGrid>
              <a:tr h="30974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포함지역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보호소형태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예상 일 최대 유기동물 수 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486708"/>
                  </a:ext>
                </a:extLst>
              </a:tr>
              <a:tr h="22316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하남시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성남시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광주시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A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354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009565"/>
                  </a:ext>
                </a:extLst>
              </a:tr>
              <a:tr h="30974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광명시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안양시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과천시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의왕시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군포시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186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873090"/>
                  </a:ext>
                </a:extLst>
              </a:tr>
              <a:tr h="29258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부천시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157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194735"/>
                  </a:ext>
                </a:extLst>
              </a:tr>
              <a:tr h="29258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시흥시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105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912337"/>
                  </a:ext>
                </a:extLst>
              </a:tr>
              <a:tr h="29258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안산시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217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144083"/>
                  </a:ext>
                </a:extLst>
              </a:tr>
              <a:tr h="29258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평택시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A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394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40282"/>
                  </a:ext>
                </a:extLst>
              </a:tr>
              <a:tr h="29258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화성시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오산시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A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343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153591"/>
                  </a:ext>
                </a:extLst>
              </a:tr>
              <a:tr h="29258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파주시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양주시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205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745007"/>
                  </a:ext>
                </a:extLst>
              </a:tr>
              <a:tr h="29258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동두천시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연천군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포천시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가평군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278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552479"/>
                  </a:ext>
                </a:extLst>
              </a:tr>
              <a:tr h="29258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의정부시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남양주시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구리시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285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891314"/>
                  </a:ext>
                </a:extLst>
              </a:tr>
              <a:tr h="29258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양평군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 err="1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여주시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이천시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323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99396"/>
                  </a:ext>
                </a:extLst>
              </a:tr>
              <a:tr h="29258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용인시 안성시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271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629510"/>
                  </a:ext>
                </a:extLst>
              </a:tr>
              <a:tr h="29258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김포시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99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647247"/>
                  </a:ext>
                </a:extLst>
              </a:tr>
              <a:tr h="29258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고양시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183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878980"/>
                  </a:ext>
                </a:extLst>
              </a:tr>
              <a:tr h="29258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수원시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145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970239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3CE74E66-A28E-4380-ADE0-BBB156BA085F}"/>
              </a:ext>
            </a:extLst>
          </p:cNvPr>
          <p:cNvGrpSpPr/>
          <p:nvPr/>
        </p:nvGrpSpPr>
        <p:grpSpPr>
          <a:xfrm>
            <a:off x="714310" y="356660"/>
            <a:ext cx="1873026" cy="523220"/>
            <a:chOff x="2798515" y="2497976"/>
            <a:chExt cx="1873026" cy="5232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76D372-7FF2-4AD3-B940-0D6152709D0D}"/>
                </a:ext>
              </a:extLst>
            </p:cNvPr>
            <p:cNvSpPr txBox="1"/>
            <p:nvPr/>
          </p:nvSpPr>
          <p:spPr>
            <a:xfrm>
              <a:off x="3018471" y="2497976"/>
              <a:ext cx="16530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ea typeface="Black Han Sans" pitchFamily="2" charset="-127"/>
                </a:rPr>
                <a:t>분석 결과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6E46B88-A718-4F0D-9EB8-78425FC1C1F5}"/>
                </a:ext>
              </a:extLst>
            </p:cNvPr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0D5DFD4-ACD3-44FF-9787-F97B47D797E8}"/>
              </a:ext>
            </a:extLst>
          </p:cNvPr>
          <p:cNvSpPr txBox="1"/>
          <p:nvPr/>
        </p:nvSpPr>
        <p:spPr>
          <a:xfrm>
            <a:off x="934266" y="879879"/>
            <a:ext cx="1380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E699"/>
                </a:solidFill>
                <a:ea typeface="Black Han Sans" pitchFamily="2" charset="-127"/>
              </a:rPr>
              <a:t>결과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651171-C175-4305-AADC-E447A3AC4D5B}"/>
              </a:ext>
            </a:extLst>
          </p:cNvPr>
          <p:cNvSpPr txBox="1"/>
          <p:nvPr/>
        </p:nvSpPr>
        <p:spPr>
          <a:xfrm>
            <a:off x="2807292" y="708004"/>
            <a:ext cx="15792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a typeface="Black Han Sans" pitchFamily="2" charset="-127"/>
              </a:rPr>
              <a:t>경기도</a:t>
            </a:r>
            <a:endParaRPr lang="en-US" altLang="ko-KR" sz="44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2A2CDB-03E4-4ABE-B05B-53E57CCAAE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2661" t="24111" r="22242" b="25900"/>
          <a:stretch/>
        </p:blipFill>
        <p:spPr>
          <a:xfrm>
            <a:off x="46298" y="897593"/>
            <a:ext cx="5069712" cy="5935116"/>
          </a:xfrm>
          <a:prstGeom prst="rect">
            <a:avLst/>
          </a:prstGeom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1B6028DC-7BAE-45E3-9711-4937ACAE159A}"/>
              </a:ext>
            </a:extLst>
          </p:cNvPr>
          <p:cNvSpPr/>
          <p:nvPr/>
        </p:nvSpPr>
        <p:spPr>
          <a:xfrm>
            <a:off x="2807292" y="5733706"/>
            <a:ext cx="250801" cy="253257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B</a:t>
            </a:r>
            <a:endParaRPr lang="ko-KR" alt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0C9E766-664C-443C-91F0-FD631C4B7EC6}"/>
              </a:ext>
            </a:extLst>
          </p:cNvPr>
          <p:cNvSpPr/>
          <p:nvPr/>
        </p:nvSpPr>
        <p:spPr>
          <a:xfrm>
            <a:off x="639465" y="3350974"/>
            <a:ext cx="250801" cy="253257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DEFB0EB2-7180-47EF-B297-1C33F7F69984}"/>
              </a:ext>
            </a:extLst>
          </p:cNvPr>
          <p:cNvSpPr/>
          <p:nvPr/>
        </p:nvSpPr>
        <p:spPr>
          <a:xfrm>
            <a:off x="1900404" y="6172766"/>
            <a:ext cx="250801" cy="253257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A</a:t>
            </a:r>
            <a:endParaRPr lang="ko-KR" alt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4AC498D4-C446-4450-9FD4-176DF1A01576}"/>
              </a:ext>
            </a:extLst>
          </p:cNvPr>
          <p:cNvSpPr/>
          <p:nvPr/>
        </p:nvSpPr>
        <p:spPr>
          <a:xfrm>
            <a:off x="3845087" y="4657260"/>
            <a:ext cx="250801" cy="253257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B</a:t>
            </a:r>
            <a:endParaRPr lang="ko-KR" alt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2514CE7-77B4-44EA-A84F-391DE91397FD}"/>
              </a:ext>
            </a:extLst>
          </p:cNvPr>
          <p:cNvSpPr/>
          <p:nvPr/>
        </p:nvSpPr>
        <p:spPr>
          <a:xfrm>
            <a:off x="2807663" y="2248409"/>
            <a:ext cx="250801" cy="253257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B</a:t>
            </a:r>
            <a:endParaRPr lang="ko-KR" alt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1448FE51-11E6-4E5B-A4A3-CF76E29909BB}"/>
              </a:ext>
            </a:extLst>
          </p:cNvPr>
          <p:cNvSpPr/>
          <p:nvPr/>
        </p:nvSpPr>
        <p:spPr>
          <a:xfrm>
            <a:off x="1373800" y="2708591"/>
            <a:ext cx="250801" cy="253257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B</a:t>
            </a:r>
            <a:endParaRPr lang="ko-KR" alt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4F4A6B0-8404-4741-91E8-74DD5C73B757}"/>
              </a:ext>
            </a:extLst>
          </p:cNvPr>
          <p:cNvSpPr/>
          <p:nvPr/>
        </p:nvSpPr>
        <p:spPr>
          <a:xfrm>
            <a:off x="1373800" y="3477604"/>
            <a:ext cx="250801" cy="253257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B</a:t>
            </a:r>
            <a:endParaRPr lang="ko-KR" alt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84A9BA7D-1C98-434D-9BFD-DCE624FF0CCB}"/>
              </a:ext>
            </a:extLst>
          </p:cNvPr>
          <p:cNvSpPr/>
          <p:nvPr/>
        </p:nvSpPr>
        <p:spPr>
          <a:xfrm>
            <a:off x="2681891" y="3477603"/>
            <a:ext cx="250801" cy="253257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B</a:t>
            </a:r>
            <a:endParaRPr lang="ko-KR" alt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3D0F53DD-89CD-4FA9-A381-B1CFCF8D3A8E}"/>
              </a:ext>
            </a:extLst>
          </p:cNvPr>
          <p:cNvSpPr/>
          <p:nvPr/>
        </p:nvSpPr>
        <p:spPr>
          <a:xfrm>
            <a:off x="1755443" y="4614017"/>
            <a:ext cx="250801" cy="253257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B</a:t>
            </a:r>
            <a:endParaRPr lang="ko-KR" alt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3399688-EEAF-4C79-A76C-ECE00212543B}"/>
              </a:ext>
            </a:extLst>
          </p:cNvPr>
          <p:cNvSpPr/>
          <p:nvPr/>
        </p:nvSpPr>
        <p:spPr>
          <a:xfrm>
            <a:off x="1373799" y="4910517"/>
            <a:ext cx="250801" cy="253257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B</a:t>
            </a:r>
            <a:endParaRPr lang="ko-KR" alt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2F497B3-B648-49B8-A608-17161775D8E6}"/>
              </a:ext>
            </a:extLst>
          </p:cNvPr>
          <p:cNvSpPr/>
          <p:nvPr/>
        </p:nvSpPr>
        <p:spPr>
          <a:xfrm>
            <a:off x="1248398" y="4562465"/>
            <a:ext cx="250801" cy="253257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9C19CC6-2A37-4B95-B8E4-B82E35C5804E}"/>
              </a:ext>
            </a:extLst>
          </p:cNvPr>
          <p:cNvSpPr/>
          <p:nvPr/>
        </p:nvSpPr>
        <p:spPr>
          <a:xfrm>
            <a:off x="1154132" y="4119988"/>
            <a:ext cx="250801" cy="253257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2CBA0AB-234B-446A-9C89-195E292D1883}"/>
              </a:ext>
            </a:extLst>
          </p:cNvPr>
          <p:cNvSpPr/>
          <p:nvPr/>
        </p:nvSpPr>
        <p:spPr>
          <a:xfrm>
            <a:off x="1900404" y="5059272"/>
            <a:ext cx="250801" cy="253257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0206048B-1860-4D12-9310-B19C152E3CD7}"/>
              </a:ext>
            </a:extLst>
          </p:cNvPr>
          <p:cNvSpPr/>
          <p:nvPr/>
        </p:nvSpPr>
        <p:spPr>
          <a:xfrm>
            <a:off x="2701299" y="4432778"/>
            <a:ext cx="250801" cy="253257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A</a:t>
            </a:r>
            <a:endParaRPr lang="ko-KR" alt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084459B-A4D0-453D-A340-D8150DF2A427}"/>
              </a:ext>
            </a:extLst>
          </p:cNvPr>
          <p:cNvSpPr/>
          <p:nvPr/>
        </p:nvSpPr>
        <p:spPr>
          <a:xfrm>
            <a:off x="1630042" y="5511610"/>
            <a:ext cx="250801" cy="253257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A</a:t>
            </a:r>
            <a:endParaRPr lang="ko-KR" alt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pic>
        <p:nvPicPr>
          <p:cNvPr id="25" name="그림 24">
            <a:hlinkClick r:id="rId4" action="ppaction://hlinksldjump"/>
            <a:extLst>
              <a:ext uri="{FF2B5EF4-FFF2-40B4-BE49-F238E27FC236}">
                <a16:creationId xmlns:a16="http://schemas.microsoft.com/office/drawing/2014/main" id="{807A0DFB-CD24-4D40-83FB-42EEE2030A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1535" y="173872"/>
            <a:ext cx="408373" cy="53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162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F79855-C43C-4781-B2DA-9955DA1C225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CE74E66-A28E-4380-ADE0-BBB156BA085F}"/>
              </a:ext>
            </a:extLst>
          </p:cNvPr>
          <p:cNvGrpSpPr/>
          <p:nvPr/>
        </p:nvGrpSpPr>
        <p:grpSpPr>
          <a:xfrm>
            <a:off x="714310" y="356660"/>
            <a:ext cx="1873026" cy="523220"/>
            <a:chOff x="2798515" y="2497976"/>
            <a:chExt cx="1873026" cy="5232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76D372-7FF2-4AD3-B940-0D6152709D0D}"/>
                </a:ext>
              </a:extLst>
            </p:cNvPr>
            <p:cNvSpPr txBox="1"/>
            <p:nvPr/>
          </p:nvSpPr>
          <p:spPr>
            <a:xfrm>
              <a:off x="3018471" y="2497976"/>
              <a:ext cx="16530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ea typeface="Black Han Sans" pitchFamily="2" charset="-127"/>
                </a:rPr>
                <a:t>분석 결과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6E46B88-A718-4F0D-9EB8-78425FC1C1F5}"/>
                </a:ext>
              </a:extLst>
            </p:cNvPr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0D5DFD4-ACD3-44FF-9787-F97B47D797E8}"/>
              </a:ext>
            </a:extLst>
          </p:cNvPr>
          <p:cNvSpPr txBox="1"/>
          <p:nvPr/>
        </p:nvSpPr>
        <p:spPr>
          <a:xfrm>
            <a:off x="934266" y="879879"/>
            <a:ext cx="1380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E699"/>
                </a:solidFill>
                <a:ea typeface="Black Han Sans" pitchFamily="2" charset="-127"/>
              </a:rPr>
              <a:t>결과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651171-C175-4305-AADC-E447A3AC4D5B}"/>
              </a:ext>
            </a:extLst>
          </p:cNvPr>
          <p:cNvSpPr txBox="1"/>
          <p:nvPr/>
        </p:nvSpPr>
        <p:spPr>
          <a:xfrm>
            <a:off x="2807292" y="708004"/>
            <a:ext cx="20730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a typeface="Black Han Sans" pitchFamily="2" charset="-127"/>
              </a:rPr>
              <a:t>경상북도</a:t>
            </a:r>
            <a:endParaRPr lang="en-US" altLang="ko-KR" sz="44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graphicFrame>
        <p:nvGraphicFramePr>
          <p:cNvPr id="21" name="표 4">
            <a:extLst>
              <a:ext uri="{FF2B5EF4-FFF2-40B4-BE49-F238E27FC236}">
                <a16:creationId xmlns:a16="http://schemas.microsoft.com/office/drawing/2014/main" id="{26FBBCB3-FA97-4A92-AFFC-6313AFB21BE5}"/>
              </a:ext>
            </a:extLst>
          </p:cNvPr>
          <p:cNvGraphicFramePr>
            <a:graphicFrameLocks noGrp="1"/>
          </p:cNvGraphicFramePr>
          <p:nvPr/>
        </p:nvGraphicFramePr>
        <p:xfrm>
          <a:off x="5442596" y="1662808"/>
          <a:ext cx="6517312" cy="47316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85">
                  <a:extLst>
                    <a:ext uri="{9D8B030D-6E8A-4147-A177-3AD203B41FA5}">
                      <a16:colId xmlns:a16="http://schemas.microsoft.com/office/drawing/2014/main" val="3481708858"/>
                    </a:ext>
                  </a:extLst>
                </a:gridCol>
                <a:gridCol w="1097184">
                  <a:extLst>
                    <a:ext uri="{9D8B030D-6E8A-4147-A177-3AD203B41FA5}">
                      <a16:colId xmlns:a16="http://schemas.microsoft.com/office/drawing/2014/main" val="959297414"/>
                    </a:ext>
                  </a:extLst>
                </a:gridCol>
                <a:gridCol w="2007843">
                  <a:extLst>
                    <a:ext uri="{9D8B030D-6E8A-4147-A177-3AD203B41FA5}">
                      <a16:colId xmlns:a16="http://schemas.microsoft.com/office/drawing/2014/main" val="3418902038"/>
                    </a:ext>
                  </a:extLst>
                </a:gridCol>
              </a:tblGrid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포함지역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보호소형태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예상 일 최대 유기동물 수 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486708"/>
                  </a:ext>
                </a:extLst>
              </a:tr>
              <a:tr h="46491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김천시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성주군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 err="1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보령군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칠곡군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212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009565"/>
                  </a:ext>
                </a:extLst>
              </a:tr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군위군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구미시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상주시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문경시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136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873090"/>
                  </a:ext>
                </a:extLst>
              </a:tr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의성군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청송군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안동시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예천군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영주시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153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194735"/>
                  </a:ext>
                </a:extLst>
              </a:tr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봉화군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울진군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영양군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영덕군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 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129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912337"/>
                  </a:ext>
                </a:extLst>
              </a:tr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포항시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235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144083"/>
                  </a:ext>
                </a:extLst>
              </a:tr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영천시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경주시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193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40282"/>
                  </a:ext>
                </a:extLst>
              </a:tr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경산시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청도군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189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314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38F64C5-3B91-4F03-A917-CD79A967A5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407" b="90622" l="9832" r="89868">
                        <a14:foregroundMark x1="45683" y1="31569" x2="45683" y2="31569"/>
                        <a14:foregroundMark x1="45683" y1="31569" x2="45683" y2="31569"/>
                        <a14:foregroundMark x1="50360" y1="35933" x2="50360" y2="35933"/>
                        <a14:foregroundMark x1="50360" y1="35933" x2="50360" y2="35933"/>
                        <a14:foregroundMark x1="32734" y1="33751" x2="32734" y2="33751"/>
                        <a14:foregroundMark x1="32734" y1="33751" x2="32734" y2="33751"/>
                        <a14:foregroundMark x1="33873" y1="6453" x2="33873" y2="6453"/>
                        <a14:foregroundMark x1="33873" y1="6453" x2="33873" y2="6453"/>
                        <a14:foregroundMark x1="34173" y1="60864" x2="34173" y2="60864"/>
                        <a14:foregroundMark x1="34173" y1="60864" x2="34173" y2="60864"/>
                        <a14:foregroundMark x1="35552" y1="90622" x2="35552" y2="90622"/>
                        <a14:foregroundMark x1="35552" y1="90622" x2="35552" y2="90622"/>
                        <a14:foregroundMark x1="51739" y1="86769" x2="51739" y2="86769"/>
                        <a14:foregroundMark x1="51739" y1="86769" x2="51739" y2="86769"/>
                      </a14:backgroundRemoval>
                    </a14:imgEffect>
                  </a14:imgLayer>
                </a14:imgProps>
              </a:ext>
            </a:extLst>
          </a:blip>
          <a:srcRect l="22882" t="50182" r="28079" b="3742"/>
          <a:stretch/>
        </p:blipFill>
        <p:spPr>
          <a:xfrm>
            <a:off x="354477" y="1118795"/>
            <a:ext cx="4751856" cy="576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11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F79855-C43C-4781-B2DA-9955DA1C225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CE74E66-A28E-4380-ADE0-BBB156BA085F}"/>
              </a:ext>
            </a:extLst>
          </p:cNvPr>
          <p:cNvGrpSpPr/>
          <p:nvPr/>
        </p:nvGrpSpPr>
        <p:grpSpPr>
          <a:xfrm>
            <a:off x="714310" y="356660"/>
            <a:ext cx="1873026" cy="523220"/>
            <a:chOff x="2798515" y="2497976"/>
            <a:chExt cx="1873026" cy="5232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76D372-7FF2-4AD3-B940-0D6152709D0D}"/>
                </a:ext>
              </a:extLst>
            </p:cNvPr>
            <p:cNvSpPr txBox="1"/>
            <p:nvPr/>
          </p:nvSpPr>
          <p:spPr>
            <a:xfrm>
              <a:off x="3018471" y="2497976"/>
              <a:ext cx="16530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ea typeface="Black Han Sans" pitchFamily="2" charset="-127"/>
                </a:rPr>
                <a:t>분석 결과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6E46B88-A718-4F0D-9EB8-78425FC1C1F5}"/>
                </a:ext>
              </a:extLst>
            </p:cNvPr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0D5DFD4-ACD3-44FF-9787-F97B47D797E8}"/>
              </a:ext>
            </a:extLst>
          </p:cNvPr>
          <p:cNvSpPr txBox="1"/>
          <p:nvPr/>
        </p:nvSpPr>
        <p:spPr>
          <a:xfrm>
            <a:off x="934266" y="879879"/>
            <a:ext cx="1380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E699"/>
                </a:solidFill>
                <a:ea typeface="Black Han Sans" pitchFamily="2" charset="-127"/>
              </a:rPr>
              <a:t>결과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651171-C175-4305-AADC-E447A3AC4D5B}"/>
              </a:ext>
            </a:extLst>
          </p:cNvPr>
          <p:cNvSpPr txBox="1"/>
          <p:nvPr/>
        </p:nvSpPr>
        <p:spPr>
          <a:xfrm>
            <a:off x="2807292" y="708004"/>
            <a:ext cx="20730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a typeface="Black Han Sans" pitchFamily="2" charset="-127"/>
              </a:rPr>
              <a:t>경상북도</a:t>
            </a:r>
            <a:endParaRPr lang="en-US" altLang="ko-KR" sz="44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graphicFrame>
        <p:nvGraphicFramePr>
          <p:cNvPr id="21" name="표 4">
            <a:extLst>
              <a:ext uri="{FF2B5EF4-FFF2-40B4-BE49-F238E27FC236}">
                <a16:creationId xmlns:a16="http://schemas.microsoft.com/office/drawing/2014/main" id="{26FBBCB3-FA97-4A92-AFFC-6313AFB21BE5}"/>
              </a:ext>
            </a:extLst>
          </p:cNvPr>
          <p:cNvGraphicFramePr>
            <a:graphicFrameLocks noGrp="1"/>
          </p:cNvGraphicFramePr>
          <p:nvPr/>
        </p:nvGraphicFramePr>
        <p:xfrm>
          <a:off x="5442596" y="1662808"/>
          <a:ext cx="6517312" cy="47316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85">
                  <a:extLst>
                    <a:ext uri="{9D8B030D-6E8A-4147-A177-3AD203B41FA5}">
                      <a16:colId xmlns:a16="http://schemas.microsoft.com/office/drawing/2014/main" val="3481708858"/>
                    </a:ext>
                  </a:extLst>
                </a:gridCol>
                <a:gridCol w="1097184">
                  <a:extLst>
                    <a:ext uri="{9D8B030D-6E8A-4147-A177-3AD203B41FA5}">
                      <a16:colId xmlns:a16="http://schemas.microsoft.com/office/drawing/2014/main" val="959297414"/>
                    </a:ext>
                  </a:extLst>
                </a:gridCol>
                <a:gridCol w="2007843">
                  <a:extLst>
                    <a:ext uri="{9D8B030D-6E8A-4147-A177-3AD203B41FA5}">
                      <a16:colId xmlns:a16="http://schemas.microsoft.com/office/drawing/2014/main" val="3418902038"/>
                    </a:ext>
                  </a:extLst>
                </a:gridCol>
              </a:tblGrid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포함지역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보호소형태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예상 일 최대 유기동물 수 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486708"/>
                  </a:ext>
                </a:extLst>
              </a:tr>
              <a:tr h="46491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김천시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성주군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 err="1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보령군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칠곡군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212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009565"/>
                  </a:ext>
                </a:extLst>
              </a:tr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군위군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구미시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상주시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문경시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136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873090"/>
                  </a:ext>
                </a:extLst>
              </a:tr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의성군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청송군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안동시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예천군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영주시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153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194735"/>
                  </a:ext>
                </a:extLst>
              </a:tr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봉화군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울진군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영양군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영덕군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 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129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912337"/>
                  </a:ext>
                </a:extLst>
              </a:tr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포항시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235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144083"/>
                  </a:ext>
                </a:extLst>
              </a:tr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영천시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경주시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193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40282"/>
                  </a:ext>
                </a:extLst>
              </a:tr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경산시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청도군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189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314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38F64C5-3B91-4F03-A917-CD79A967A5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407" b="90622" l="9832" r="89868">
                        <a14:foregroundMark x1="45683" y1="31569" x2="45683" y2="31569"/>
                        <a14:foregroundMark x1="45683" y1="31569" x2="45683" y2="31569"/>
                        <a14:foregroundMark x1="50360" y1="35933" x2="50360" y2="35933"/>
                        <a14:foregroundMark x1="50360" y1="35933" x2="50360" y2="35933"/>
                        <a14:foregroundMark x1="32734" y1="33751" x2="32734" y2="33751"/>
                        <a14:foregroundMark x1="32734" y1="33751" x2="32734" y2="33751"/>
                        <a14:foregroundMark x1="33873" y1="6453" x2="33873" y2="6453"/>
                        <a14:foregroundMark x1="33873" y1="6453" x2="33873" y2="6453"/>
                        <a14:foregroundMark x1="34173" y1="60864" x2="34173" y2="60864"/>
                        <a14:foregroundMark x1="34173" y1="60864" x2="34173" y2="60864"/>
                        <a14:foregroundMark x1="35552" y1="90622" x2="35552" y2="90622"/>
                        <a14:foregroundMark x1="35552" y1="90622" x2="35552" y2="90622"/>
                        <a14:foregroundMark x1="51739" y1="86769" x2="51739" y2="86769"/>
                        <a14:foregroundMark x1="51739" y1="86769" x2="51739" y2="86769"/>
                      </a14:backgroundRemoval>
                    </a14:imgEffect>
                  </a14:imgLayer>
                </a14:imgProps>
              </a:ext>
            </a:extLst>
          </a:blip>
          <a:srcRect l="22882" t="50182" r="28079" b="3742"/>
          <a:stretch/>
        </p:blipFill>
        <p:spPr>
          <a:xfrm>
            <a:off x="354477" y="1118795"/>
            <a:ext cx="4751856" cy="5765587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D79A53B5-ABF2-4C75-9B22-A0E009D47A2E}"/>
              </a:ext>
            </a:extLst>
          </p:cNvPr>
          <p:cNvSpPr/>
          <p:nvPr/>
        </p:nvSpPr>
        <p:spPr>
          <a:xfrm>
            <a:off x="3904191" y="4281185"/>
            <a:ext cx="552063" cy="533883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B</a:t>
            </a:r>
            <a:endParaRPr lang="ko-KR" alt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00FEF06-D53E-4FA2-A8E0-4398A5FBED13}"/>
              </a:ext>
            </a:extLst>
          </p:cNvPr>
          <p:cNvSpPr/>
          <p:nvPr/>
        </p:nvSpPr>
        <p:spPr>
          <a:xfrm>
            <a:off x="3688109" y="2506007"/>
            <a:ext cx="552063" cy="533883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C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9F8279D-C54E-4176-BEEA-7F1AC2635BB5}"/>
              </a:ext>
            </a:extLst>
          </p:cNvPr>
          <p:cNvSpPr/>
          <p:nvPr/>
        </p:nvSpPr>
        <p:spPr>
          <a:xfrm>
            <a:off x="3652556" y="5155730"/>
            <a:ext cx="552063" cy="533883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B</a:t>
            </a:r>
            <a:endParaRPr lang="ko-KR" alt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E34E5F5-99B5-43E7-8DAD-7CF3661B7630}"/>
              </a:ext>
            </a:extLst>
          </p:cNvPr>
          <p:cNvSpPr/>
          <p:nvPr/>
        </p:nvSpPr>
        <p:spPr>
          <a:xfrm>
            <a:off x="2773992" y="5654888"/>
            <a:ext cx="552063" cy="533883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B</a:t>
            </a:r>
            <a:endParaRPr lang="ko-KR" alt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0FD00E6-88EE-45ED-8AB7-F4103C1235E3}"/>
              </a:ext>
            </a:extLst>
          </p:cNvPr>
          <p:cNvSpPr/>
          <p:nvPr/>
        </p:nvSpPr>
        <p:spPr>
          <a:xfrm>
            <a:off x="1273915" y="5028405"/>
            <a:ext cx="552063" cy="533883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B</a:t>
            </a:r>
            <a:endParaRPr lang="ko-KR" alt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7EFB6571-1EC8-4341-81FC-42324C6C9EAC}"/>
              </a:ext>
            </a:extLst>
          </p:cNvPr>
          <p:cNvSpPr/>
          <p:nvPr/>
        </p:nvSpPr>
        <p:spPr>
          <a:xfrm>
            <a:off x="2478230" y="3104907"/>
            <a:ext cx="552063" cy="533883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C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13B5669-ACAD-4632-AA26-9D115E51D808}"/>
              </a:ext>
            </a:extLst>
          </p:cNvPr>
          <p:cNvSpPr/>
          <p:nvPr/>
        </p:nvSpPr>
        <p:spPr>
          <a:xfrm>
            <a:off x="950374" y="3526004"/>
            <a:ext cx="552063" cy="533883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C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pic>
        <p:nvPicPr>
          <p:cNvPr id="25" name="그림 24">
            <a:hlinkClick r:id="rId4" action="ppaction://hlinksldjump"/>
            <a:extLst>
              <a:ext uri="{FF2B5EF4-FFF2-40B4-BE49-F238E27FC236}">
                <a16:creationId xmlns:a16="http://schemas.microsoft.com/office/drawing/2014/main" id="{C246B815-E6AE-4C87-AC1B-5750D7C15A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1535" y="173872"/>
            <a:ext cx="408373" cy="53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59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5169533-8960-4405-ABAF-4809AB9ED5BA}"/>
              </a:ext>
            </a:extLst>
          </p:cNvPr>
          <p:cNvSpPr/>
          <p:nvPr/>
        </p:nvSpPr>
        <p:spPr>
          <a:xfrm>
            <a:off x="0" y="0"/>
            <a:ext cx="7894320" cy="6858000"/>
          </a:xfrm>
          <a:prstGeom prst="roundRect">
            <a:avLst>
              <a:gd name="adj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FC38258-05D9-4167-9B21-03C4F8F20E57}"/>
              </a:ext>
            </a:extLst>
          </p:cNvPr>
          <p:cNvSpPr/>
          <p:nvPr/>
        </p:nvSpPr>
        <p:spPr>
          <a:xfrm>
            <a:off x="7254240" y="0"/>
            <a:ext cx="885443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190178-73D9-4AD0-8364-DD83A5142C3A}"/>
              </a:ext>
            </a:extLst>
          </p:cNvPr>
          <p:cNvSpPr txBox="1"/>
          <p:nvPr/>
        </p:nvSpPr>
        <p:spPr>
          <a:xfrm>
            <a:off x="8595360" y="175711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878787"/>
                </a:solidFill>
                <a:ea typeface="Black Han Sans" pitchFamily="2" charset="-127"/>
              </a:rPr>
              <a:t>분석 기획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AA66A-371E-4728-BB05-F3B8B4786291}"/>
              </a:ext>
            </a:extLst>
          </p:cNvPr>
          <p:cNvSpPr txBox="1"/>
          <p:nvPr/>
        </p:nvSpPr>
        <p:spPr>
          <a:xfrm>
            <a:off x="8595360" y="2656262"/>
            <a:ext cx="2053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ea typeface="Black Han Sans" pitchFamily="2" charset="-127"/>
              </a:rPr>
              <a:t>분석 탐색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354EF6-3502-4F55-872B-79EC830AD2E6}"/>
              </a:ext>
            </a:extLst>
          </p:cNvPr>
          <p:cNvSpPr txBox="1"/>
          <p:nvPr/>
        </p:nvSpPr>
        <p:spPr>
          <a:xfrm>
            <a:off x="8595360" y="3555407"/>
            <a:ext cx="2595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878787"/>
                </a:solidFill>
                <a:ea typeface="Black Han Sans" pitchFamily="2" charset="-127"/>
              </a:rPr>
              <a:t>분석 모델링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C2FECB-93A0-42DC-AC76-41F46B99D3CD}"/>
              </a:ext>
            </a:extLst>
          </p:cNvPr>
          <p:cNvSpPr txBox="1"/>
          <p:nvPr/>
        </p:nvSpPr>
        <p:spPr>
          <a:xfrm>
            <a:off x="8595360" y="4454552"/>
            <a:ext cx="2047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878787"/>
                </a:solidFill>
                <a:ea typeface="Black Han Sans" pitchFamily="2" charset="-127"/>
              </a:rPr>
              <a:t>분석 결과 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07BD4BF-4297-494B-A6DF-0485FD2F0C63}"/>
              </a:ext>
            </a:extLst>
          </p:cNvPr>
          <p:cNvSpPr/>
          <p:nvPr/>
        </p:nvSpPr>
        <p:spPr>
          <a:xfrm>
            <a:off x="8324088" y="2916562"/>
            <a:ext cx="137160" cy="1257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71A608-77FA-44C3-979A-4773464828B1}"/>
              </a:ext>
            </a:extLst>
          </p:cNvPr>
          <p:cNvSpPr txBox="1"/>
          <p:nvPr/>
        </p:nvSpPr>
        <p:spPr>
          <a:xfrm>
            <a:off x="2572278" y="2644170"/>
            <a:ext cx="35237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FFE699"/>
                </a:solidFill>
                <a:latin typeface="배달의민족 도현" panose="020B0600000101010101" pitchFamily="50" charset="-127"/>
                <a:ea typeface="Black Han Sans" pitchFamily="2" charset="-127"/>
              </a:rPr>
              <a:t>In</a:t>
            </a:r>
            <a:r>
              <a:rPr lang="en-US" altLang="ko-KR" sz="9600" dirty="0">
                <a:solidFill>
                  <a:srgbClr val="FF0000"/>
                </a:solidFill>
                <a:latin typeface="배달의민족 도현" panose="020B0600000101010101" pitchFamily="50" charset="-127"/>
                <a:ea typeface="Black Han Sans" pitchFamily="2" charset="-127"/>
              </a:rPr>
              <a:t>d</a:t>
            </a:r>
            <a:r>
              <a:rPr lang="en-US" altLang="ko-KR" sz="9600" dirty="0">
                <a:solidFill>
                  <a:srgbClr val="FFE699"/>
                </a:solidFill>
                <a:latin typeface="배달의민족 도현" panose="020B0600000101010101" pitchFamily="50" charset="-127"/>
                <a:ea typeface="Black Han Sans" pitchFamily="2" charset="-127"/>
              </a:rPr>
              <a:t>ex</a:t>
            </a:r>
            <a:endParaRPr lang="ko-KR" altLang="en-US" sz="9600" dirty="0">
              <a:solidFill>
                <a:srgbClr val="FFE699"/>
              </a:solidFill>
              <a:latin typeface="배달의민족 도현" panose="020B0600000101010101" pitchFamily="50" charset="-127"/>
              <a:ea typeface="Black Han Sans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7300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F79855-C43C-4781-B2DA-9955DA1C225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CE74E66-A28E-4380-ADE0-BBB156BA085F}"/>
              </a:ext>
            </a:extLst>
          </p:cNvPr>
          <p:cNvGrpSpPr/>
          <p:nvPr/>
        </p:nvGrpSpPr>
        <p:grpSpPr>
          <a:xfrm>
            <a:off x="714310" y="356660"/>
            <a:ext cx="1873026" cy="523220"/>
            <a:chOff x="2798515" y="2497976"/>
            <a:chExt cx="1873026" cy="5232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76D372-7FF2-4AD3-B940-0D6152709D0D}"/>
                </a:ext>
              </a:extLst>
            </p:cNvPr>
            <p:cNvSpPr txBox="1"/>
            <p:nvPr/>
          </p:nvSpPr>
          <p:spPr>
            <a:xfrm>
              <a:off x="3018471" y="2497976"/>
              <a:ext cx="16530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ea typeface="Black Han Sans" pitchFamily="2" charset="-127"/>
                </a:rPr>
                <a:t>분석 결과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6E46B88-A718-4F0D-9EB8-78425FC1C1F5}"/>
                </a:ext>
              </a:extLst>
            </p:cNvPr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0D5DFD4-ACD3-44FF-9787-F97B47D797E8}"/>
              </a:ext>
            </a:extLst>
          </p:cNvPr>
          <p:cNvSpPr txBox="1"/>
          <p:nvPr/>
        </p:nvSpPr>
        <p:spPr>
          <a:xfrm>
            <a:off x="934266" y="879879"/>
            <a:ext cx="1380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E699"/>
                </a:solidFill>
                <a:ea typeface="Black Han Sans" pitchFamily="2" charset="-127"/>
              </a:rPr>
              <a:t>결과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651171-C175-4305-AADC-E447A3AC4D5B}"/>
              </a:ext>
            </a:extLst>
          </p:cNvPr>
          <p:cNvSpPr txBox="1"/>
          <p:nvPr/>
        </p:nvSpPr>
        <p:spPr>
          <a:xfrm>
            <a:off x="2807292" y="708004"/>
            <a:ext cx="20505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a typeface="Black Han Sans" pitchFamily="2" charset="-127"/>
              </a:rPr>
              <a:t>경상남도</a:t>
            </a:r>
            <a:endParaRPr lang="en-US" altLang="ko-KR" sz="44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graphicFrame>
        <p:nvGraphicFramePr>
          <p:cNvPr id="21" name="표 4">
            <a:extLst>
              <a:ext uri="{FF2B5EF4-FFF2-40B4-BE49-F238E27FC236}">
                <a16:creationId xmlns:a16="http://schemas.microsoft.com/office/drawing/2014/main" id="{26FBBCB3-FA97-4A92-AFFC-6313AFB21BE5}"/>
              </a:ext>
            </a:extLst>
          </p:cNvPr>
          <p:cNvGraphicFramePr>
            <a:graphicFrameLocks noGrp="1"/>
          </p:cNvGraphicFramePr>
          <p:nvPr/>
        </p:nvGraphicFramePr>
        <p:xfrm>
          <a:off x="5432547" y="1230728"/>
          <a:ext cx="6517312" cy="47316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85">
                  <a:extLst>
                    <a:ext uri="{9D8B030D-6E8A-4147-A177-3AD203B41FA5}">
                      <a16:colId xmlns:a16="http://schemas.microsoft.com/office/drawing/2014/main" val="3481708858"/>
                    </a:ext>
                  </a:extLst>
                </a:gridCol>
                <a:gridCol w="1097184">
                  <a:extLst>
                    <a:ext uri="{9D8B030D-6E8A-4147-A177-3AD203B41FA5}">
                      <a16:colId xmlns:a16="http://schemas.microsoft.com/office/drawing/2014/main" val="959297414"/>
                    </a:ext>
                  </a:extLst>
                </a:gridCol>
                <a:gridCol w="2007843">
                  <a:extLst>
                    <a:ext uri="{9D8B030D-6E8A-4147-A177-3AD203B41FA5}">
                      <a16:colId xmlns:a16="http://schemas.microsoft.com/office/drawing/2014/main" val="3418902038"/>
                    </a:ext>
                  </a:extLst>
                </a:gridCol>
              </a:tblGrid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포함지역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보호소형태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예상 일 최대 유기동물 수 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486708"/>
                  </a:ext>
                </a:extLst>
              </a:tr>
              <a:tr h="46491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거창군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함양군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산청군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하동군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155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009565"/>
                  </a:ext>
                </a:extLst>
              </a:tr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합천군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의령군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함안군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진주시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228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873090"/>
                  </a:ext>
                </a:extLst>
              </a:tr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창녕군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126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194735"/>
                  </a:ext>
                </a:extLst>
              </a:tr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밀양시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양산시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310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912337"/>
                  </a:ext>
                </a:extLst>
              </a:tr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김해시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창원시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A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487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144083"/>
                  </a:ext>
                </a:extLst>
              </a:tr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사천시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남해군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고성군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 err="1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홍영시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328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40282"/>
                  </a:ext>
                </a:extLst>
              </a:tr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거제시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191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693241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301994C0-C70D-40FB-B1BD-5197CAF655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407" b="90622" l="9832" r="89868">
                        <a14:foregroundMark x1="45683" y1="31569" x2="45683" y2="31569"/>
                        <a14:foregroundMark x1="45683" y1="31569" x2="45683" y2="31569"/>
                        <a14:foregroundMark x1="50360" y1="35933" x2="50360" y2="35933"/>
                        <a14:foregroundMark x1="50360" y1="35933" x2="50360" y2="35933"/>
                        <a14:foregroundMark x1="32734" y1="33751" x2="32734" y2="33751"/>
                        <a14:foregroundMark x1="32734" y1="33751" x2="32734" y2="33751"/>
                        <a14:foregroundMark x1="33873" y1="6453" x2="33873" y2="6453"/>
                        <a14:foregroundMark x1="33873" y1="6453" x2="33873" y2="6453"/>
                        <a14:foregroundMark x1="34173" y1="60864" x2="34173" y2="60864"/>
                        <a14:foregroundMark x1="34173" y1="60864" x2="34173" y2="60864"/>
                        <a14:foregroundMark x1="35552" y1="90622" x2="35552" y2="90622"/>
                        <a14:foregroundMark x1="35552" y1="90622" x2="35552" y2="90622"/>
                        <a14:foregroundMark x1="51739" y1="86769" x2="51739" y2="86769"/>
                        <a14:foregroundMark x1="51739" y1="86769" x2="51739" y2="86769"/>
                      </a14:backgroundRemoval>
                    </a14:imgEffect>
                  </a14:imgLayer>
                </a14:imgProps>
              </a:ext>
            </a:extLst>
          </a:blip>
          <a:srcRect l="23099" t="3906" r="24156" b="58932"/>
          <a:stretch/>
        </p:blipFill>
        <p:spPr>
          <a:xfrm>
            <a:off x="184268" y="1285917"/>
            <a:ext cx="5309021" cy="483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606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F79855-C43C-4781-B2DA-9955DA1C225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CE74E66-A28E-4380-ADE0-BBB156BA085F}"/>
              </a:ext>
            </a:extLst>
          </p:cNvPr>
          <p:cNvGrpSpPr/>
          <p:nvPr/>
        </p:nvGrpSpPr>
        <p:grpSpPr>
          <a:xfrm>
            <a:off x="714310" y="356660"/>
            <a:ext cx="1873026" cy="523220"/>
            <a:chOff x="2798515" y="2497976"/>
            <a:chExt cx="1873026" cy="5232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76D372-7FF2-4AD3-B940-0D6152709D0D}"/>
                </a:ext>
              </a:extLst>
            </p:cNvPr>
            <p:cNvSpPr txBox="1"/>
            <p:nvPr/>
          </p:nvSpPr>
          <p:spPr>
            <a:xfrm>
              <a:off x="3018471" y="2497976"/>
              <a:ext cx="16530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ea typeface="Black Han Sans" pitchFamily="2" charset="-127"/>
                </a:rPr>
                <a:t>분석 결과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6E46B88-A718-4F0D-9EB8-78425FC1C1F5}"/>
                </a:ext>
              </a:extLst>
            </p:cNvPr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0D5DFD4-ACD3-44FF-9787-F97B47D797E8}"/>
              </a:ext>
            </a:extLst>
          </p:cNvPr>
          <p:cNvSpPr txBox="1"/>
          <p:nvPr/>
        </p:nvSpPr>
        <p:spPr>
          <a:xfrm>
            <a:off x="934266" y="879879"/>
            <a:ext cx="1380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E699"/>
                </a:solidFill>
                <a:ea typeface="Black Han Sans" pitchFamily="2" charset="-127"/>
              </a:rPr>
              <a:t>결과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651171-C175-4305-AADC-E447A3AC4D5B}"/>
              </a:ext>
            </a:extLst>
          </p:cNvPr>
          <p:cNvSpPr txBox="1"/>
          <p:nvPr/>
        </p:nvSpPr>
        <p:spPr>
          <a:xfrm>
            <a:off x="2807292" y="708004"/>
            <a:ext cx="20505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a typeface="Black Han Sans" pitchFamily="2" charset="-127"/>
              </a:rPr>
              <a:t>경상남도</a:t>
            </a:r>
            <a:endParaRPr lang="en-US" altLang="ko-KR" sz="44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graphicFrame>
        <p:nvGraphicFramePr>
          <p:cNvPr id="21" name="표 4">
            <a:extLst>
              <a:ext uri="{FF2B5EF4-FFF2-40B4-BE49-F238E27FC236}">
                <a16:creationId xmlns:a16="http://schemas.microsoft.com/office/drawing/2014/main" id="{26FBBCB3-FA97-4A92-AFFC-6313AFB21BE5}"/>
              </a:ext>
            </a:extLst>
          </p:cNvPr>
          <p:cNvGraphicFramePr>
            <a:graphicFrameLocks noGrp="1"/>
          </p:cNvGraphicFramePr>
          <p:nvPr/>
        </p:nvGraphicFramePr>
        <p:xfrm>
          <a:off x="5432547" y="1230728"/>
          <a:ext cx="6517312" cy="47316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85">
                  <a:extLst>
                    <a:ext uri="{9D8B030D-6E8A-4147-A177-3AD203B41FA5}">
                      <a16:colId xmlns:a16="http://schemas.microsoft.com/office/drawing/2014/main" val="3481708858"/>
                    </a:ext>
                  </a:extLst>
                </a:gridCol>
                <a:gridCol w="1097184">
                  <a:extLst>
                    <a:ext uri="{9D8B030D-6E8A-4147-A177-3AD203B41FA5}">
                      <a16:colId xmlns:a16="http://schemas.microsoft.com/office/drawing/2014/main" val="959297414"/>
                    </a:ext>
                  </a:extLst>
                </a:gridCol>
                <a:gridCol w="2007843">
                  <a:extLst>
                    <a:ext uri="{9D8B030D-6E8A-4147-A177-3AD203B41FA5}">
                      <a16:colId xmlns:a16="http://schemas.microsoft.com/office/drawing/2014/main" val="3418902038"/>
                    </a:ext>
                  </a:extLst>
                </a:gridCol>
              </a:tblGrid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포함지역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보호소형태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예상 일 최대 유기동물 수 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486708"/>
                  </a:ext>
                </a:extLst>
              </a:tr>
              <a:tr h="46491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거창군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함양군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산청군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하동군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155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009565"/>
                  </a:ext>
                </a:extLst>
              </a:tr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합천군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의령군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함안군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진주시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228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873090"/>
                  </a:ext>
                </a:extLst>
              </a:tr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창녕군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126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194735"/>
                  </a:ext>
                </a:extLst>
              </a:tr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밀양시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양산시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310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912337"/>
                  </a:ext>
                </a:extLst>
              </a:tr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김해시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창원시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A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487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144083"/>
                  </a:ext>
                </a:extLst>
              </a:tr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사천시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남해군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고성군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 err="1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홍영시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328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40282"/>
                  </a:ext>
                </a:extLst>
              </a:tr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거제시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191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693241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301994C0-C70D-40FB-B1BD-5197CAF655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407" b="90622" l="9832" r="89868">
                        <a14:foregroundMark x1="45683" y1="31569" x2="45683" y2="31569"/>
                        <a14:foregroundMark x1="45683" y1="31569" x2="45683" y2="31569"/>
                        <a14:foregroundMark x1="50360" y1="35933" x2="50360" y2="35933"/>
                        <a14:foregroundMark x1="50360" y1="35933" x2="50360" y2="35933"/>
                        <a14:foregroundMark x1="32734" y1="33751" x2="32734" y2="33751"/>
                        <a14:foregroundMark x1="32734" y1="33751" x2="32734" y2="33751"/>
                        <a14:foregroundMark x1="33873" y1="6453" x2="33873" y2="6453"/>
                        <a14:foregroundMark x1="33873" y1="6453" x2="33873" y2="6453"/>
                        <a14:foregroundMark x1="34173" y1="60864" x2="34173" y2="60864"/>
                        <a14:foregroundMark x1="34173" y1="60864" x2="34173" y2="60864"/>
                        <a14:foregroundMark x1="35552" y1="90622" x2="35552" y2="90622"/>
                        <a14:foregroundMark x1="35552" y1="90622" x2="35552" y2="90622"/>
                        <a14:foregroundMark x1="51739" y1="86769" x2="51739" y2="86769"/>
                        <a14:foregroundMark x1="51739" y1="86769" x2="51739" y2="86769"/>
                      </a14:backgroundRemoval>
                    </a14:imgEffect>
                  </a14:imgLayer>
                </a14:imgProps>
              </a:ext>
            </a:extLst>
          </a:blip>
          <a:srcRect l="23099" t="3906" r="24156" b="58932"/>
          <a:stretch/>
        </p:blipFill>
        <p:spPr>
          <a:xfrm>
            <a:off x="184268" y="1285917"/>
            <a:ext cx="5309021" cy="4830472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F00BB318-AB30-46E6-AB26-69F1E55EB09E}"/>
              </a:ext>
            </a:extLst>
          </p:cNvPr>
          <p:cNvSpPr/>
          <p:nvPr/>
        </p:nvSpPr>
        <p:spPr>
          <a:xfrm>
            <a:off x="3608627" y="3833454"/>
            <a:ext cx="447890" cy="45286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A</a:t>
            </a:r>
            <a:endParaRPr lang="ko-KR" alt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99F7D3F-7BA3-4068-87E5-9039AE897E99}"/>
              </a:ext>
            </a:extLst>
          </p:cNvPr>
          <p:cNvSpPr/>
          <p:nvPr/>
        </p:nvSpPr>
        <p:spPr>
          <a:xfrm>
            <a:off x="2178454" y="3370128"/>
            <a:ext cx="447890" cy="45286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B</a:t>
            </a:r>
            <a:endParaRPr lang="ko-KR" alt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AAA5581-DD4F-414B-BE83-042196C253DA}"/>
              </a:ext>
            </a:extLst>
          </p:cNvPr>
          <p:cNvSpPr/>
          <p:nvPr/>
        </p:nvSpPr>
        <p:spPr>
          <a:xfrm>
            <a:off x="934266" y="2962462"/>
            <a:ext cx="447890" cy="45286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C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FBF6E18-3EA7-4D35-9116-4E31A3A658E3}"/>
              </a:ext>
            </a:extLst>
          </p:cNvPr>
          <p:cNvSpPr/>
          <p:nvPr/>
        </p:nvSpPr>
        <p:spPr>
          <a:xfrm>
            <a:off x="2959461" y="2848497"/>
            <a:ext cx="447890" cy="45286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C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6325627-DC4F-4B4A-ABE3-DB157094C423}"/>
              </a:ext>
            </a:extLst>
          </p:cNvPr>
          <p:cNvSpPr/>
          <p:nvPr/>
        </p:nvSpPr>
        <p:spPr>
          <a:xfrm>
            <a:off x="4094401" y="2964565"/>
            <a:ext cx="447890" cy="45286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B</a:t>
            </a:r>
            <a:endParaRPr lang="ko-KR" alt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757514F0-22C3-4DB1-B02B-719BD9DF84B1}"/>
              </a:ext>
            </a:extLst>
          </p:cNvPr>
          <p:cNvSpPr/>
          <p:nvPr/>
        </p:nvSpPr>
        <p:spPr>
          <a:xfrm>
            <a:off x="3357611" y="5215424"/>
            <a:ext cx="447890" cy="45286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B</a:t>
            </a:r>
            <a:endParaRPr lang="ko-KR" alt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C21A78C-E05C-4018-BEE8-839F7E457BFC}"/>
              </a:ext>
            </a:extLst>
          </p:cNvPr>
          <p:cNvSpPr/>
          <p:nvPr/>
        </p:nvSpPr>
        <p:spPr>
          <a:xfrm>
            <a:off x="2200332" y="4644470"/>
            <a:ext cx="447890" cy="45286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B</a:t>
            </a:r>
            <a:endParaRPr lang="ko-KR" alt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pic>
        <p:nvPicPr>
          <p:cNvPr id="25" name="그림 24">
            <a:hlinkClick r:id="rId4" action="ppaction://hlinksldjump"/>
            <a:extLst>
              <a:ext uri="{FF2B5EF4-FFF2-40B4-BE49-F238E27FC236}">
                <a16:creationId xmlns:a16="http://schemas.microsoft.com/office/drawing/2014/main" id="{90D551DF-96AD-45B9-8490-A1D9634A2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1535" y="173872"/>
            <a:ext cx="408373" cy="53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033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F79855-C43C-4781-B2DA-9955DA1C225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CE74E66-A28E-4380-ADE0-BBB156BA085F}"/>
              </a:ext>
            </a:extLst>
          </p:cNvPr>
          <p:cNvGrpSpPr/>
          <p:nvPr/>
        </p:nvGrpSpPr>
        <p:grpSpPr>
          <a:xfrm>
            <a:off x="714310" y="356660"/>
            <a:ext cx="1873026" cy="523220"/>
            <a:chOff x="2798515" y="2497976"/>
            <a:chExt cx="1873026" cy="5232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76D372-7FF2-4AD3-B940-0D6152709D0D}"/>
                </a:ext>
              </a:extLst>
            </p:cNvPr>
            <p:cNvSpPr txBox="1"/>
            <p:nvPr/>
          </p:nvSpPr>
          <p:spPr>
            <a:xfrm>
              <a:off x="3018471" y="2497976"/>
              <a:ext cx="16530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ea typeface="Black Han Sans" pitchFamily="2" charset="-127"/>
                </a:rPr>
                <a:t>분석 결과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6E46B88-A718-4F0D-9EB8-78425FC1C1F5}"/>
                </a:ext>
              </a:extLst>
            </p:cNvPr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0D5DFD4-ACD3-44FF-9787-F97B47D797E8}"/>
              </a:ext>
            </a:extLst>
          </p:cNvPr>
          <p:cNvSpPr txBox="1"/>
          <p:nvPr/>
        </p:nvSpPr>
        <p:spPr>
          <a:xfrm>
            <a:off x="934266" y="879879"/>
            <a:ext cx="1380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E699"/>
                </a:solidFill>
                <a:ea typeface="Black Han Sans" pitchFamily="2" charset="-127"/>
              </a:rPr>
              <a:t>결과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651171-C175-4305-AADC-E447A3AC4D5B}"/>
              </a:ext>
            </a:extLst>
          </p:cNvPr>
          <p:cNvSpPr txBox="1"/>
          <p:nvPr/>
        </p:nvSpPr>
        <p:spPr>
          <a:xfrm>
            <a:off x="2807292" y="708004"/>
            <a:ext cx="20697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a typeface="Black Han Sans" pitchFamily="2" charset="-127"/>
              </a:rPr>
              <a:t>충청북도</a:t>
            </a:r>
            <a:endParaRPr lang="en-US" altLang="ko-KR" sz="44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graphicFrame>
        <p:nvGraphicFramePr>
          <p:cNvPr id="21" name="표 4">
            <a:extLst>
              <a:ext uri="{FF2B5EF4-FFF2-40B4-BE49-F238E27FC236}">
                <a16:creationId xmlns:a16="http://schemas.microsoft.com/office/drawing/2014/main" id="{26FBBCB3-FA97-4A92-AFFC-6313AFB21BE5}"/>
              </a:ext>
            </a:extLst>
          </p:cNvPr>
          <p:cNvGraphicFramePr>
            <a:graphicFrameLocks noGrp="1"/>
          </p:cNvGraphicFramePr>
          <p:nvPr/>
        </p:nvGraphicFramePr>
        <p:xfrm>
          <a:off x="5442596" y="1662807"/>
          <a:ext cx="5158415" cy="29493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804">
                  <a:extLst>
                    <a:ext uri="{9D8B030D-6E8A-4147-A177-3AD203B41FA5}">
                      <a16:colId xmlns:a16="http://schemas.microsoft.com/office/drawing/2014/main" val="3481708858"/>
                    </a:ext>
                  </a:extLst>
                </a:gridCol>
                <a:gridCol w="868415">
                  <a:extLst>
                    <a:ext uri="{9D8B030D-6E8A-4147-A177-3AD203B41FA5}">
                      <a16:colId xmlns:a16="http://schemas.microsoft.com/office/drawing/2014/main" val="959297414"/>
                    </a:ext>
                  </a:extLst>
                </a:gridCol>
                <a:gridCol w="1589196">
                  <a:extLst>
                    <a:ext uri="{9D8B030D-6E8A-4147-A177-3AD203B41FA5}">
                      <a16:colId xmlns:a16="http://schemas.microsoft.com/office/drawing/2014/main" val="3418902038"/>
                    </a:ext>
                  </a:extLst>
                </a:gridCol>
              </a:tblGrid>
              <a:tr h="90513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포함지역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보호소형태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예상 일 최대 유기동물 수 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486708"/>
                  </a:ext>
                </a:extLst>
              </a:tr>
              <a:tr h="38852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단양군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제천시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충주시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155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009565"/>
                  </a:ext>
                </a:extLst>
              </a:tr>
              <a:tr h="63694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음성군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진천군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 err="1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진평군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괴산군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97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873090"/>
                  </a:ext>
                </a:extLst>
              </a:tr>
              <a:tr h="50938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청주시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233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194735"/>
                  </a:ext>
                </a:extLst>
              </a:tr>
              <a:tr h="50938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보은군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옥천군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영동군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87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912337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34BC4838-517C-416B-9CE6-9219ADD62F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1" b="90576" l="9952" r="89988">
                        <a14:foregroundMark x1="43825" y1="90576" x2="43825" y2="90576"/>
                        <a14:foregroundMark x1="43825" y1="90576" x2="43825" y2="90576"/>
                        <a14:foregroundMark x1="70683" y1="37697" x2="70683" y2="37697"/>
                        <a14:foregroundMark x1="70683" y1="37697" x2="70683" y2="37697"/>
                        <a14:foregroundMark x1="66127" y1="36305" x2="66127" y2="36305"/>
                        <a14:foregroundMark x1="66127" y1="36305" x2="66127" y2="36305"/>
                        <a14:foregroundMark x1="54137" y1="34865" x2="54137" y2="34865"/>
                        <a14:foregroundMark x1="54137" y1="34865" x2="54137" y2="34865"/>
                        <a14:foregroundMark x1="55815" y1="22934" x2="55815" y2="22934"/>
                        <a14:foregroundMark x1="55815" y1="22934" x2="55815" y2="22934"/>
                        <a14:foregroundMark x1="55815" y1="22888" x2="55815" y2="22888"/>
                        <a14:foregroundMark x1="57914" y1="32591" x2="57914" y2="32591"/>
                        <a14:foregroundMark x1="57914" y1="32591" x2="57914" y2="32591"/>
                        <a14:foregroundMark x1="67206" y1="35655" x2="67206" y2="35655"/>
                        <a14:foregroundMark x1="67146" y1="35562" x2="67146" y2="35562"/>
                        <a14:foregroundMark x1="66847" y1="35422" x2="66847" y2="35422"/>
                        <a14:foregroundMark x1="66847" y1="35422" x2="66847" y2="35422"/>
                        <a14:foregroundMark x1="59113" y1="34587" x2="59113" y2="34587"/>
                        <a14:foregroundMark x1="59113" y1="34587" x2="59113" y2="34587"/>
                        <a14:backgroundMark x1="31475" y1="11328" x2="31475" y2="11328"/>
                        <a14:backgroundMark x1="31595" y1="11281" x2="31595" y2="11281"/>
                        <a14:backgroundMark x1="25779" y1="17038" x2="25779" y2="17038"/>
                        <a14:backgroundMark x1="25779" y1="17038" x2="25779" y2="17038"/>
                      </a14:backgroundRemoval>
                    </a14:imgEffect>
                  </a14:imgLayer>
                </a14:imgProps>
              </a:ext>
            </a:extLst>
          </a:blip>
          <a:srcRect l="19486" t="45192" r="22535" b="8534"/>
          <a:stretch/>
        </p:blipFill>
        <p:spPr>
          <a:xfrm>
            <a:off x="265400" y="1339461"/>
            <a:ext cx="5213869" cy="537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004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F79855-C43C-4781-B2DA-9955DA1C225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CE74E66-A28E-4380-ADE0-BBB156BA085F}"/>
              </a:ext>
            </a:extLst>
          </p:cNvPr>
          <p:cNvGrpSpPr/>
          <p:nvPr/>
        </p:nvGrpSpPr>
        <p:grpSpPr>
          <a:xfrm>
            <a:off x="714310" y="356660"/>
            <a:ext cx="1873026" cy="523220"/>
            <a:chOff x="2798515" y="2497976"/>
            <a:chExt cx="1873026" cy="5232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76D372-7FF2-4AD3-B940-0D6152709D0D}"/>
                </a:ext>
              </a:extLst>
            </p:cNvPr>
            <p:cNvSpPr txBox="1"/>
            <p:nvPr/>
          </p:nvSpPr>
          <p:spPr>
            <a:xfrm>
              <a:off x="3018471" y="2497976"/>
              <a:ext cx="16530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ea typeface="Black Han Sans" pitchFamily="2" charset="-127"/>
                </a:rPr>
                <a:t>분석 결과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6E46B88-A718-4F0D-9EB8-78425FC1C1F5}"/>
                </a:ext>
              </a:extLst>
            </p:cNvPr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0D5DFD4-ACD3-44FF-9787-F97B47D797E8}"/>
              </a:ext>
            </a:extLst>
          </p:cNvPr>
          <p:cNvSpPr txBox="1"/>
          <p:nvPr/>
        </p:nvSpPr>
        <p:spPr>
          <a:xfrm>
            <a:off x="934266" y="879879"/>
            <a:ext cx="1380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E699"/>
                </a:solidFill>
                <a:ea typeface="Black Han Sans" pitchFamily="2" charset="-127"/>
              </a:rPr>
              <a:t>결과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651171-C175-4305-AADC-E447A3AC4D5B}"/>
              </a:ext>
            </a:extLst>
          </p:cNvPr>
          <p:cNvSpPr txBox="1"/>
          <p:nvPr/>
        </p:nvSpPr>
        <p:spPr>
          <a:xfrm>
            <a:off x="2807292" y="708004"/>
            <a:ext cx="20697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a typeface="Black Han Sans" pitchFamily="2" charset="-127"/>
              </a:rPr>
              <a:t>충청북도</a:t>
            </a:r>
            <a:endParaRPr lang="en-US" altLang="ko-KR" sz="44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graphicFrame>
        <p:nvGraphicFramePr>
          <p:cNvPr id="21" name="표 4">
            <a:extLst>
              <a:ext uri="{FF2B5EF4-FFF2-40B4-BE49-F238E27FC236}">
                <a16:creationId xmlns:a16="http://schemas.microsoft.com/office/drawing/2014/main" id="{26FBBCB3-FA97-4A92-AFFC-6313AFB21BE5}"/>
              </a:ext>
            </a:extLst>
          </p:cNvPr>
          <p:cNvGraphicFramePr>
            <a:graphicFrameLocks noGrp="1"/>
          </p:cNvGraphicFramePr>
          <p:nvPr/>
        </p:nvGraphicFramePr>
        <p:xfrm>
          <a:off x="5442596" y="1662807"/>
          <a:ext cx="5158415" cy="29493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804">
                  <a:extLst>
                    <a:ext uri="{9D8B030D-6E8A-4147-A177-3AD203B41FA5}">
                      <a16:colId xmlns:a16="http://schemas.microsoft.com/office/drawing/2014/main" val="3481708858"/>
                    </a:ext>
                  </a:extLst>
                </a:gridCol>
                <a:gridCol w="868415">
                  <a:extLst>
                    <a:ext uri="{9D8B030D-6E8A-4147-A177-3AD203B41FA5}">
                      <a16:colId xmlns:a16="http://schemas.microsoft.com/office/drawing/2014/main" val="959297414"/>
                    </a:ext>
                  </a:extLst>
                </a:gridCol>
                <a:gridCol w="1589196">
                  <a:extLst>
                    <a:ext uri="{9D8B030D-6E8A-4147-A177-3AD203B41FA5}">
                      <a16:colId xmlns:a16="http://schemas.microsoft.com/office/drawing/2014/main" val="3418902038"/>
                    </a:ext>
                  </a:extLst>
                </a:gridCol>
              </a:tblGrid>
              <a:tr h="90513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포함지역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보호소형태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예상 일 최대 유기동물 수 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486708"/>
                  </a:ext>
                </a:extLst>
              </a:tr>
              <a:tr h="38852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단양군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제천시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충주시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155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009565"/>
                  </a:ext>
                </a:extLst>
              </a:tr>
              <a:tr h="63694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음성군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진천군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 err="1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진평군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괴산군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97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873090"/>
                  </a:ext>
                </a:extLst>
              </a:tr>
              <a:tr h="50938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청주시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233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194735"/>
                  </a:ext>
                </a:extLst>
              </a:tr>
              <a:tr h="50938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보은군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옥천군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영동군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87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912337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34BC4838-517C-416B-9CE6-9219ADD62F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1" b="90576" l="9952" r="89988">
                        <a14:foregroundMark x1="43825" y1="90576" x2="43825" y2="90576"/>
                        <a14:foregroundMark x1="43825" y1="90576" x2="43825" y2="90576"/>
                        <a14:foregroundMark x1="70683" y1="37697" x2="70683" y2="37697"/>
                        <a14:foregroundMark x1="70683" y1="37697" x2="70683" y2="37697"/>
                        <a14:foregroundMark x1="66127" y1="36305" x2="66127" y2="36305"/>
                        <a14:foregroundMark x1="66127" y1="36305" x2="66127" y2="36305"/>
                        <a14:foregroundMark x1="54137" y1="34865" x2="54137" y2="34865"/>
                        <a14:foregroundMark x1="54137" y1="34865" x2="54137" y2="34865"/>
                        <a14:foregroundMark x1="55815" y1="22934" x2="55815" y2="22934"/>
                        <a14:foregroundMark x1="55815" y1="22934" x2="55815" y2="22934"/>
                        <a14:foregroundMark x1="55815" y1="22888" x2="55815" y2="22888"/>
                        <a14:foregroundMark x1="57914" y1="32591" x2="57914" y2="32591"/>
                        <a14:foregroundMark x1="57914" y1="32591" x2="57914" y2="32591"/>
                        <a14:foregroundMark x1="67206" y1="35655" x2="67206" y2="35655"/>
                        <a14:foregroundMark x1="67146" y1="35562" x2="67146" y2="35562"/>
                        <a14:foregroundMark x1="66847" y1="35422" x2="66847" y2="35422"/>
                        <a14:foregroundMark x1="66847" y1="35422" x2="66847" y2="35422"/>
                        <a14:foregroundMark x1="59113" y1="34587" x2="59113" y2="34587"/>
                        <a14:foregroundMark x1="59113" y1="34587" x2="59113" y2="34587"/>
                        <a14:backgroundMark x1="31475" y1="11328" x2="31475" y2="11328"/>
                        <a14:backgroundMark x1="31595" y1="11281" x2="31595" y2="11281"/>
                        <a14:backgroundMark x1="25779" y1="17038" x2="25779" y2="17038"/>
                        <a14:backgroundMark x1="25779" y1="17038" x2="25779" y2="17038"/>
                      </a14:backgroundRemoval>
                    </a14:imgEffect>
                  </a14:imgLayer>
                </a14:imgProps>
              </a:ext>
            </a:extLst>
          </a:blip>
          <a:srcRect l="19486" t="45192" r="22535" b="8534"/>
          <a:stretch/>
        </p:blipFill>
        <p:spPr>
          <a:xfrm>
            <a:off x="265400" y="1339461"/>
            <a:ext cx="5213869" cy="5373854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9281B7A1-8090-4458-90B8-9B6C4B25F0FC}"/>
              </a:ext>
            </a:extLst>
          </p:cNvPr>
          <p:cNvSpPr/>
          <p:nvPr/>
        </p:nvSpPr>
        <p:spPr>
          <a:xfrm>
            <a:off x="1130375" y="3774627"/>
            <a:ext cx="630426" cy="567159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B</a:t>
            </a:r>
            <a:endParaRPr lang="ko-KR" alt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0474990-3FDC-4522-90CA-578C3998B303}"/>
              </a:ext>
            </a:extLst>
          </p:cNvPr>
          <p:cNvSpPr/>
          <p:nvPr/>
        </p:nvSpPr>
        <p:spPr>
          <a:xfrm>
            <a:off x="3357906" y="2185449"/>
            <a:ext cx="630426" cy="567159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C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F0BB82C-E93B-456F-B792-6D3E6B619CE6}"/>
              </a:ext>
            </a:extLst>
          </p:cNvPr>
          <p:cNvSpPr/>
          <p:nvPr/>
        </p:nvSpPr>
        <p:spPr>
          <a:xfrm>
            <a:off x="1760801" y="2955104"/>
            <a:ext cx="630426" cy="567159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C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3D0C349-6635-4DFC-8260-B477AAADD265}"/>
              </a:ext>
            </a:extLst>
          </p:cNvPr>
          <p:cNvSpPr/>
          <p:nvPr/>
        </p:nvSpPr>
        <p:spPr>
          <a:xfrm>
            <a:off x="1956910" y="5234959"/>
            <a:ext cx="630426" cy="567159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C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pic>
        <p:nvPicPr>
          <p:cNvPr id="22" name="그림 21">
            <a:hlinkClick r:id="rId4" action="ppaction://hlinksldjump"/>
            <a:extLst>
              <a:ext uri="{FF2B5EF4-FFF2-40B4-BE49-F238E27FC236}">
                <a16:creationId xmlns:a16="http://schemas.microsoft.com/office/drawing/2014/main" id="{4BA727DA-CE7E-4C66-A526-178455569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1535" y="173872"/>
            <a:ext cx="408373" cy="53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454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F79855-C43C-4781-B2DA-9955DA1C225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CE74E66-A28E-4380-ADE0-BBB156BA085F}"/>
              </a:ext>
            </a:extLst>
          </p:cNvPr>
          <p:cNvGrpSpPr/>
          <p:nvPr/>
        </p:nvGrpSpPr>
        <p:grpSpPr>
          <a:xfrm>
            <a:off x="714310" y="356660"/>
            <a:ext cx="1873026" cy="523220"/>
            <a:chOff x="2798515" y="2497976"/>
            <a:chExt cx="1873026" cy="5232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76D372-7FF2-4AD3-B940-0D6152709D0D}"/>
                </a:ext>
              </a:extLst>
            </p:cNvPr>
            <p:cNvSpPr txBox="1"/>
            <p:nvPr/>
          </p:nvSpPr>
          <p:spPr>
            <a:xfrm>
              <a:off x="3018471" y="2497976"/>
              <a:ext cx="16530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ea typeface="Black Han Sans" pitchFamily="2" charset="-127"/>
                </a:rPr>
                <a:t>분석 결과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6E46B88-A718-4F0D-9EB8-78425FC1C1F5}"/>
                </a:ext>
              </a:extLst>
            </p:cNvPr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0D5DFD4-ACD3-44FF-9787-F97B47D797E8}"/>
              </a:ext>
            </a:extLst>
          </p:cNvPr>
          <p:cNvSpPr txBox="1"/>
          <p:nvPr/>
        </p:nvSpPr>
        <p:spPr>
          <a:xfrm>
            <a:off x="934266" y="879879"/>
            <a:ext cx="1380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E699"/>
                </a:solidFill>
                <a:ea typeface="Black Han Sans" pitchFamily="2" charset="-127"/>
              </a:rPr>
              <a:t>결과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651171-C175-4305-AADC-E447A3AC4D5B}"/>
              </a:ext>
            </a:extLst>
          </p:cNvPr>
          <p:cNvSpPr txBox="1"/>
          <p:nvPr/>
        </p:nvSpPr>
        <p:spPr>
          <a:xfrm>
            <a:off x="2807292" y="708004"/>
            <a:ext cx="20489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a typeface="Black Han Sans" pitchFamily="2" charset="-127"/>
              </a:rPr>
              <a:t>충청남도</a:t>
            </a:r>
            <a:endParaRPr lang="en-US" altLang="ko-KR" sz="44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graphicFrame>
        <p:nvGraphicFramePr>
          <p:cNvPr id="21" name="표 4">
            <a:extLst>
              <a:ext uri="{FF2B5EF4-FFF2-40B4-BE49-F238E27FC236}">
                <a16:creationId xmlns:a16="http://schemas.microsoft.com/office/drawing/2014/main" id="{26FBBCB3-FA97-4A92-AFFC-6313AFB21BE5}"/>
              </a:ext>
            </a:extLst>
          </p:cNvPr>
          <p:cNvGraphicFramePr>
            <a:graphicFrameLocks noGrp="1"/>
          </p:cNvGraphicFramePr>
          <p:nvPr/>
        </p:nvGraphicFramePr>
        <p:xfrm>
          <a:off x="5798841" y="2234536"/>
          <a:ext cx="5715910" cy="25059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2693">
                  <a:extLst>
                    <a:ext uri="{9D8B030D-6E8A-4147-A177-3AD203B41FA5}">
                      <a16:colId xmlns:a16="http://schemas.microsoft.com/office/drawing/2014/main" val="3481708858"/>
                    </a:ext>
                  </a:extLst>
                </a:gridCol>
                <a:gridCol w="962269">
                  <a:extLst>
                    <a:ext uri="{9D8B030D-6E8A-4147-A177-3AD203B41FA5}">
                      <a16:colId xmlns:a16="http://schemas.microsoft.com/office/drawing/2014/main" val="959297414"/>
                    </a:ext>
                  </a:extLst>
                </a:gridCol>
                <a:gridCol w="1760948">
                  <a:extLst>
                    <a:ext uri="{9D8B030D-6E8A-4147-A177-3AD203B41FA5}">
                      <a16:colId xmlns:a16="http://schemas.microsoft.com/office/drawing/2014/main" val="3418902038"/>
                    </a:ext>
                  </a:extLst>
                </a:gridCol>
              </a:tblGrid>
              <a:tr h="44922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포함지역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보호소형태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예상 일 최대 유기동물 수 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486708"/>
                  </a:ext>
                </a:extLst>
              </a:tr>
              <a:tr h="48773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 err="1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당진시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서산시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태안군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예산군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홍성군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A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469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009565"/>
                  </a:ext>
                </a:extLst>
              </a:tr>
              <a:tr h="44922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보령시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서천군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부여군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청양군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178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873090"/>
                  </a:ext>
                </a:extLst>
              </a:tr>
              <a:tr h="44922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천안시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아산시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공주시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A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399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194735"/>
                  </a:ext>
                </a:extLst>
              </a:tr>
              <a:tr h="44922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 err="1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계룡시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논산시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금산군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134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912337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4E8501EC-48FD-4A14-A88A-FA1B311522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1" b="90576" l="9952" r="89988">
                        <a14:foregroundMark x1="43825" y1="90576" x2="43825" y2="90576"/>
                        <a14:foregroundMark x1="43825" y1="90576" x2="43825" y2="90576"/>
                        <a14:foregroundMark x1="70683" y1="37697" x2="70683" y2="37697"/>
                        <a14:foregroundMark x1="70683" y1="37697" x2="70683" y2="37697"/>
                        <a14:foregroundMark x1="66127" y1="36305" x2="66127" y2="36305"/>
                        <a14:foregroundMark x1="66127" y1="36305" x2="66127" y2="36305"/>
                        <a14:foregroundMark x1="54137" y1="34865" x2="54137" y2="34865"/>
                        <a14:foregroundMark x1="54137" y1="34865" x2="54137" y2="34865"/>
                        <a14:foregroundMark x1="55815" y1="22934" x2="55815" y2="22934"/>
                        <a14:foregroundMark x1="55815" y1="22934" x2="55815" y2="22934"/>
                        <a14:foregroundMark x1="55815" y1="22888" x2="55815" y2="22888"/>
                        <a14:foregroundMark x1="57914" y1="32591" x2="57914" y2="32591"/>
                        <a14:foregroundMark x1="57914" y1="32591" x2="57914" y2="32591"/>
                        <a14:foregroundMark x1="67206" y1="35655" x2="67206" y2="35655"/>
                        <a14:foregroundMark x1="67146" y1="35562" x2="67146" y2="35562"/>
                        <a14:foregroundMark x1="66847" y1="35422" x2="66847" y2="35422"/>
                        <a14:foregroundMark x1="66847" y1="35422" x2="66847" y2="35422"/>
                        <a14:foregroundMark x1="59113" y1="34587" x2="59113" y2="34587"/>
                        <a14:foregroundMark x1="59113" y1="34587" x2="59113" y2="34587"/>
                        <a14:backgroundMark x1="31475" y1="11328" x2="31475" y2="11328"/>
                        <a14:backgroundMark x1="31595" y1="11281" x2="31595" y2="11281"/>
                        <a14:backgroundMark x1="25779" y1="17038" x2="25779" y2="17038"/>
                        <a14:backgroundMark x1="25779" y1="17038" x2="25779" y2="17038"/>
                      </a14:backgroundRemoval>
                    </a14:imgEffect>
                  </a14:imgLayer>
                </a14:imgProps>
              </a:ext>
            </a:extLst>
          </a:blip>
          <a:srcRect l="21374" t="5201" r="23049" b="57370"/>
          <a:stretch/>
        </p:blipFill>
        <p:spPr>
          <a:xfrm>
            <a:off x="104172" y="1397336"/>
            <a:ext cx="6211017" cy="540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709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F79855-C43C-4781-B2DA-9955DA1C225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CE74E66-A28E-4380-ADE0-BBB156BA085F}"/>
              </a:ext>
            </a:extLst>
          </p:cNvPr>
          <p:cNvGrpSpPr/>
          <p:nvPr/>
        </p:nvGrpSpPr>
        <p:grpSpPr>
          <a:xfrm>
            <a:off x="714310" y="356660"/>
            <a:ext cx="1873026" cy="523220"/>
            <a:chOff x="2798515" y="2497976"/>
            <a:chExt cx="1873026" cy="5232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76D372-7FF2-4AD3-B940-0D6152709D0D}"/>
                </a:ext>
              </a:extLst>
            </p:cNvPr>
            <p:cNvSpPr txBox="1"/>
            <p:nvPr/>
          </p:nvSpPr>
          <p:spPr>
            <a:xfrm>
              <a:off x="3018471" y="2497976"/>
              <a:ext cx="16530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ea typeface="Black Han Sans" pitchFamily="2" charset="-127"/>
                </a:rPr>
                <a:t>분석 결과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6E46B88-A718-4F0D-9EB8-78425FC1C1F5}"/>
                </a:ext>
              </a:extLst>
            </p:cNvPr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0D5DFD4-ACD3-44FF-9787-F97B47D797E8}"/>
              </a:ext>
            </a:extLst>
          </p:cNvPr>
          <p:cNvSpPr txBox="1"/>
          <p:nvPr/>
        </p:nvSpPr>
        <p:spPr>
          <a:xfrm>
            <a:off x="934266" y="879879"/>
            <a:ext cx="1380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E699"/>
                </a:solidFill>
                <a:ea typeface="Black Han Sans" pitchFamily="2" charset="-127"/>
              </a:rPr>
              <a:t>결과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651171-C175-4305-AADC-E447A3AC4D5B}"/>
              </a:ext>
            </a:extLst>
          </p:cNvPr>
          <p:cNvSpPr txBox="1"/>
          <p:nvPr/>
        </p:nvSpPr>
        <p:spPr>
          <a:xfrm>
            <a:off x="2807292" y="708004"/>
            <a:ext cx="20489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a typeface="Black Han Sans" pitchFamily="2" charset="-127"/>
              </a:rPr>
              <a:t>충청남도</a:t>
            </a:r>
            <a:endParaRPr lang="en-US" altLang="ko-KR" sz="44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graphicFrame>
        <p:nvGraphicFramePr>
          <p:cNvPr id="21" name="표 4">
            <a:extLst>
              <a:ext uri="{FF2B5EF4-FFF2-40B4-BE49-F238E27FC236}">
                <a16:creationId xmlns:a16="http://schemas.microsoft.com/office/drawing/2014/main" id="{26FBBCB3-FA97-4A92-AFFC-6313AFB21BE5}"/>
              </a:ext>
            </a:extLst>
          </p:cNvPr>
          <p:cNvGraphicFramePr>
            <a:graphicFrameLocks noGrp="1"/>
          </p:cNvGraphicFramePr>
          <p:nvPr/>
        </p:nvGraphicFramePr>
        <p:xfrm>
          <a:off x="5798841" y="2234536"/>
          <a:ext cx="5715910" cy="25059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2693">
                  <a:extLst>
                    <a:ext uri="{9D8B030D-6E8A-4147-A177-3AD203B41FA5}">
                      <a16:colId xmlns:a16="http://schemas.microsoft.com/office/drawing/2014/main" val="3481708858"/>
                    </a:ext>
                  </a:extLst>
                </a:gridCol>
                <a:gridCol w="962269">
                  <a:extLst>
                    <a:ext uri="{9D8B030D-6E8A-4147-A177-3AD203B41FA5}">
                      <a16:colId xmlns:a16="http://schemas.microsoft.com/office/drawing/2014/main" val="959297414"/>
                    </a:ext>
                  </a:extLst>
                </a:gridCol>
                <a:gridCol w="1760948">
                  <a:extLst>
                    <a:ext uri="{9D8B030D-6E8A-4147-A177-3AD203B41FA5}">
                      <a16:colId xmlns:a16="http://schemas.microsoft.com/office/drawing/2014/main" val="3418902038"/>
                    </a:ext>
                  </a:extLst>
                </a:gridCol>
              </a:tblGrid>
              <a:tr h="44922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포함지역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보호소형태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예상 일 최대 유기동물 수 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486708"/>
                  </a:ext>
                </a:extLst>
              </a:tr>
              <a:tr h="48773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 err="1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당진시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서산시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태안군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예산군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홍성군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A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469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009565"/>
                  </a:ext>
                </a:extLst>
              </a:tr>
              <a:tr h="44922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보령시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서천군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부여군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청양군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178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873090"/>
                  </a:ext>
                </a:extLst>
              </a:tr>
              <a:tr h="44922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천안시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아산시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공주시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A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399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194735"/>
                  </a:ext>
                </a:extLst>
              </a:tr>
              <a:tr h="44922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 err="1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계룡시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논산시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금산군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134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912337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4E8501EC-48FD-4A14-A88A-FA1B311522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1" b="90576" l="9952" r="89988">
                        <a14:foregroundMark x1="43825" y1="90576" x2="43825" y2="90576"/>
                        <a14:foregroundMark x1="43825" y1="90576" x2="43825" y2="90576"/>
                        <a14:foregroundMark x1="70683" y1="37697" x2="70683" y2="37697"/>
                        <a14:foregroundMark x1="70683" y1="37697" x2="70683" y2="37697"/>
                        <a14:foregroundMark x1="66127" y1="36305" x2="66127" y2="36305"/>
                        <a14:foregroundMark x1="66127" y1="36305" x2="66127" y2="36305"/>
                        <a14:foregroundMark x1="54137" y1="34865" x2="54137" y2="34865"/>
                        <a14:foregroundMark x1="54137" y1="34865" x2="54137" y2="34865"/>
                        <a14:foregroundMark x1="55815" y1="22934" x2="55815" y2="22934"/>
                        <a14:foregroundMark x1="55815" y1="22934" x2="55815" y2="22934"/>
                        <a14:foregroundMark x1="55815" y1="22888" x2="55815" y2="22888"/>
                        <a14:foregroundMark x1="57914" y1="32591" x2="57914" y2="32591"/>
                        <a14:foregroundMark x1="57914" y1="32591" x2="57914" y2="32591"/>
                        <a14:foregroundMark x1="67206" y1="35655" x2="67206" y2="35655"/>
                        <a14:foregroundMark x1="67146" y1="35562" x2="67146" y2="35562"/>
                        <a14:foregroundMark x1="66847" y1="35422" x2="66847" y2="35422"/>
                        <a14:foregroundMark x1="66847" y1="35422" x2="66847" y2="35422"/>
                        <a14:foregroundMark x1="59113" y1="34587" x2="59113" y2="34587"/>
                        <a14:foregroundMark x1="59113" y1="34587" x2="59113" y2="34587"/>
                        <a14:backgroundMark x1="31475" y1="11328" x2="31475" y2="11328"/>
                        <a14:backgroundMark x1="31595" y1="11281" x2="31595" y2="11281"/>
                        <a14:backgroundMark x1="25779" y1="17038" x2="25779" y2="17038"/>
                        <a14:backgroundMark x1="25779" y1="17038" x2="25779" y2="17038"/>
                      </a14:backgroundRemoval>
                    </a14:imgEffect>
                  </a14:imgLayer>
                </a14:imgProps>
              </a:ext>
            </a:extLst>
          </a:blip>
          <a:srcRect l="21374" t="5201" r="23049" b="57370"/>
          <a:stretch/>
        </p:blipFill>
        <p:spPr>
          <a:xfrm>
            <a:off x="104172" y="1397336"/>
            <a:ext cx="6211017" cy="5401636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94F52BAC-AC86-4EB8-B44F-C72F0D343FA7}"/>
              </a:ext>
            </a:extLst>
          </p:cNvPr>
          <p:cNvSpPr/>
          <p:nvPr/>
        </p:nvSpPr>
        <p:spPr>
          <a:xfrm>
            <a:off x="1875885" y="2699778"/>
            <a:ext cx="630426" cy="567159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A</a:t>
            </a:r>
            <a:endParaRPr lang="ko-KR" alt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E166EFF-A274-4218-875B-70EF33D78C6B}"/>
              </a:ext>
            </a:extLst>
          </p:cNvPr>
          <p:cNvSpPr/>
          <p:nvPr/>
        </p:nvSpPr>
        <p:spPr>
          <a:xfrm>
            <a:off x="2445779" y="4870354"/>
            <a:ext cx="630426" cy="567159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B</a:t>
            </a:r>
            <a:endParaRPr lang="ko-KR" alt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254E2E7-9521-4C60-9205-7C50D0406A91}"/>
              </a:ext>
            </a:extLst>
          </p:cNvPr>
          <p:cNvSpPr/>
          <p:nvPr/>
        </p:nvSpPr>
        <p:spPr>
          <a:xfrm>
            <a:off x="3900382" y="5234957"/>
            <a:ext cx="630426" cy="567159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C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E49AB30-220A-486E-AA22-4102984AD7C8}"/>
              </a:ext>
            </a:extLst>
          </p:cNvPr>
          <p:cNvSpPr/>
          <p:nvPr/>
        </p:nvSpPr>
        <p:spPr>
          <a:xfrm>
            <a:off x="3470259" y="3504415"/>
            <a:ext cx="630426" cy="567159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A</a:t>
            </a:r>
            <a:endParaRPr lang="ko-KR" alt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pic>
        <p:nvPicPr>
          <p:cNvPr id="24" name="그림 23">
            <a:hlinkClick r:id="rId4" action="ppaction://hlinksldjump"/>
            <a:extLst>
              <a:ext uri="{FF2B5EF4-FFF2-40B4-BE49-F238E27FC236}">
                <a16:creationId xmlns:a16="http://schemas.microsoft.com/office/drawing/2014/main" id="{0916D4FF-133F-4EFC-B40A-36F332466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1535" y="173872"/>
            <a:ext cx="408373" cy="53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71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F79855-C43C-4781-B2DA-9955DA1C225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CE74E66-A28E-4380-ADE0-BBB156BA085F}"/>
              </a:ext>
            </a:extLst>
          </p:cNvPr>
          <p:cNvGrpSpPr/>
          <p:nvPr/>
        </p:nvGrpSpPr>
        <p:grpSpPr>
          <a:xfrm>
            <a:off x="714310" y="356660"/>
            <a:ext cx="1873026" cy="523220"/>
            <a:chOff x="2798515" y="2497976"/>
            <a:chExt cx="1873026" cy="5232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76D372-7FF2-4AD3-B940-0D6152709D0D}"/>
                </a:ext>
              </a:extLst>
            </p:cNvPr>
            <p:cNvSpPr txBox="1"/>
            <p:nvPr/>
          </p:nvSpPr>
          <p:spPr>
            <a:xfrm>
              <a:off x="3018471" y="2497976"/>
              <a:ext cx="16530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ea typeface="Black Han Sans" pitchFamily="2" charset="-127"/>
                </a:rPr>
                <a:t>분석 결과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6E46B88-A718-4F0D-9EB8-78425FC1C1F5}"/>
                </a:ext>
              </a:extLst>
            </p:cNvPr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0D5DFD4-ACD3-44FF-9787-F97B47D797E8}"/>
              </a:ext>
            </a:extLst>
          </p:cNvPr>
          <p:cNvSpPr txBox="1"/>
          <p:nvPr/>
        </p:nvSpPr>
        <p:spPr>
          <a:xfrm>
            <a:off x="934266" y="879879"/>
            <a:ext cx="1380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E699"/>
                </a:solidFill>
                <a:ea typeface="Black Han Sans" pitchFamily="2" charset="-127"/>
              </a:rPr>
              <a:t>결과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651171-C175-4305-AADC-E447A3AC4D5B}"/>
              </a:ext>
            </a:extLst>
          </p:cNvPr>
          <p:cNvSpPr txBox="1"/>
          <p:nvPr/>
        </p:nvSpPr>
        <p:spPr>
          <a:xfrm>
            <a:off x="2807292" y="708004"/>
            <a:ext cx="20633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a typeface="Black Han Sans" pitchFamily="2" charset="-127"/>
              </a:rPr>
              <a:t>전라북도</a:t>
            </a:r>
            <a:endParaRPr lang="en-US" altLang="ko-KR" sz="44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graphicFrame>
        <p:nvGraphicFramePr>
          <p:cNvPr id="21" name="표 4">
            <a:extLst>
              <a:ext uri="{FF2B5EF4-FFF2-40B4-BE49-F238E27FC236}">
                <a16:creationId xmlns:a16="http://schemas.microsoft.com/office/drawing/2014/main" id="{26FBBCB3-FA97-4A92-AFFC-6313AFB21BE5}"/>
              </a:ext>
            </a:extLst>
          </p:cNvPr>
          <p:cNvGraphicFramePr>
            <a:graphicFrameLocks noGrp="1"/>
          </p:cNvGraphicFramePr>
          <p:nvPr/>
        </p:nvGraphicFramePr>
        <p:xfrm>
          <a:off x="5442596" y="1662808"/>
          <a:ext cx="6517312" cy="3079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85">
                  <a:extLst>
                    <a:ext uri="{9D8B030D-6E8A-4147-A177-3AD203B41FA5}">
                      <a16:colId xmlns:a16="http://schemas.microsoft.com/office/drawing/2014/main" val="3481708858"/>
                    </a:ext>
                  </a:extLst>
                </a:gridCol>
                <a:gridCol w="1097184">
                  <a:extLst>
                    <a:ext uri="{9D8B030D-6E8A-4147-A177-3AD203B41FA5}">
                      <a16:colId xmlns:a16="http://schemas.microsoft.com/office/drawing/2014/main" val="959297414"/>
                    </a:ext>
                  </a:extLst>
                </a:gridCol>
                <a:gridCol w="2007843">
                  <a:extLst>
                    <a:ext uri="{9D8B030D-6E8A-4147-A177-3AD203B41FA5}">
                      <a16:colId xmlns:a16="http://schemas.microsoft.com/office/drawing/2014/main" val="3418902038"/>
                    </a:ext>
                  </a:extLst>
                </a:gridCol>
              </a:tblGrid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포함지역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보호소형태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예상 일 최대 유기동물 수 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486708"/>
                  </a:ext>
                </a:extLst>
              </a:tr>
              <a:tr h="64167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전주시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294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009565"/>
                  </a:ext>
                </a:extLst>
              </a:tr>
              <a:tr h="60884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군산시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익산시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완주군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A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476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873090"/>
                  </a:ext>
                </a:extLst>
              </a:tr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무주군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진안군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장수군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임실군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남원시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순창군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156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194735"/>
                  </a:ext>
                </a:extLst>
              </a:tr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김제시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정읍시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부안군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고창군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245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912337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9A9D60C1-FDF1-4C77-9B92-3693209720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0336" y1="34401" x2="30336" y2="34401"/>
                        <a14:foregroundMark x1="30336" y1="34401" x2="30336" y2="34401"/>
                        <a14:foregroundMark x1="38789" y1="33380" x2="38789" y2="33380"/>
                        <a14:foregroundMark x1="38789" y1="33380" x2="38789" y2="33380"/>
                        <a14:foregroundMark x1="32314" y1="33148" x2="32314" y2="33148"/>
                        <a14:foregroundMark x1="32314" y1="33148" x2="32314" y2="33148"/>
                        <a14:foregroundMark x1="56954" y1="23723" x2="56954" y2="23723"/>
                        <a14:foregroundMark x1="56954" y1="23723" x2="56954" y2="23723"/>
                        <a14:foregroundMark x1="49760" y1="24977" x2="49760" y2="24977"/>
                        <a14:foregroundMark x1="49760" y1="24977" x2="49760" y2="24977"/>
                        <a14:foregroundMark x1="49760" y1="24977" x2="49760" y2="24977"/>
                        <a14:foregroundMark x1="49760" y1="24977" x2="49760" y2="24977"/>
                        <a14:foregroundMark x1="53357" y1="26323" x2="53357" y2="26323"/>
                        <a14:foregroundMark x1="53357" y1="26323" x2="53357" y2="26323"/>
                        <a14:foregroundMark x1="37530" y1="33101" x2="37530" y2="33101"/>
                        <a14:foregroundMark x1="37470" y1="33055" x2="37470" y2="33055"/>
                        <a14:foregroundMark x1="43525" y1="16295" x2="43525" y2="16295"/>
                        <a14:foregroundMark x1="43525" y1="16295" x2="43525" y2="16295"/>
                        <a14:foregroundMark x1="51859" y1="20241" x2="51859" y2="20241"/>
                        <a14:foregroundMark x1="51859" y1="20241" x2="51859" y2="20241"/>
                        <a14:foregroundMark x1="30456" y1="30873" x2="30456" y2="30873"/>
                        <a14:foregroundMark x1="30456" y1="30873" x2="30456" y2="30873"/>
                        <a14:foregroundMark x1="35072" y1="30501" x2="35072" y2="30501"/>
                        <a14:foregroundMark x1="35072" y1="30501" x2="35072" y2="30501"/>
                        <a14:foregroundMark x1="58633" y1="29712" x2="58633" y2="29712"/>
                        <a14:foregroundMark x1="58633" y1="29712" x2="58633" y2="29712"/>
                        <a14:foregroundMark x1="62470" y1="33240" x2="62470" y2="33240"/>
                        <a14:foregroundMark x1="62470" y1="33240" x2="62470" y2="33240"/>
                        <a14:foregroundMark x1="70564" y1="22795" x2="70564" y2="22795"/>
                        <a14:foregroundMark x1="70564" y1="22795" x2="70564" y2="22795"/>
                        <a14:backgroundMark x1="34293" y1="28459" x2="34293" y2="28459"/>
                        <a14:backgroundMark x1="34293" y1="28459" x2="34293" y2="28459"/>
                        <a14:backgroundMark x1="33513" y1="31105" x2="33513" y2="31105"/>
                        <a14:backgroundMark x1="33513" y1="31105" x2="33513" y2="31105"/>
                        <a14:backgroundMark x1="31355" y1="32962" x2="31355" y2="32962"/>
                        <a14:backgroundMark x1="31355" y1="32962" x2="31355" y2="32962"/>
                        <a14:backgroundMark x1="43525" y1="16342" x2="43525" y2="16342"/>
                        <a14:backgroundMark x1="43525" y1="16342" x2="43525" y2="16342"/>
                        <a14:backgroundMark x1="43525" y1="16063" x2="43525" y2="16063"/>
                        <a14:backgroundMark x1="43525" y1="16063" x2="43525" y2="16063"/>
                        <a14:backgroundMark x1="43465" y1="16295" x2="43465" y2="16295"/>
                        <a14:backgroundMark x1="43465" y1="16295" x2="43465" y2="16295"/>
                        <a14:backgroundMark x1="43345" y1="16342" x2="43345" y2="16342"/>
                        <a14:backgroundMark x1="43345" y1="16342" x2="43345" y2="16342"/>
                        <a14:backgroundMark x1="43705" y1="16156" x2="43705" y2="16156"/>
                        <a14:backgroundMark x1="43705" y1="16156" x2="43705" y2="16156"/>
                        <a14:backgroundMark x1="43585" y1="16110" x2="43585" y2="16110"/>
                        <a14:backgroundMark x1="43585" y1="16110" x2="43585" y2="16110"/>
                      </a14:backgroundRemoval>
                    </a14:imgEffect>
                  </a14:imgLayer>
                </a14:imgProps>
              </a:ext>
            </a:extLst>
          </a:blip>
          <a:srcRect l="16944" t="52996" r="21593" b="12067"/>
          <a:stretch/>
        </p:blipFill>
        <p:spPr>
          <a:xfrm>
            <a:off x="51867" y="1754220"/>
            <a:ext cx="5980902" cy="439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643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F79855-C43C-4781-B2DA-9955DA1C225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CE74E66-A28E-4380-ADE0-BBB156BA085F}"/>
              </a:ext>
            </a:extLst>
          </p:cNvPr>
          <p:cNvGrpSpPr/>
          <p:nvPr/>
        </p:nvGrpSpPr>
        <p:grpSpPr>
          <a:xfrm>
            <a:off x="714310" y="356660"/>
            <a:ext cx="1873026" cy="523220"/>
            <a:chOff x="2798515" y="2497976"/>
            <a:chExt cx="1873026" cy="5232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76D372-7FF2-4AD3-B940-0D6152709D0D}"/>
                </a:ext>
              </a:extLst>
            </p:cNvPr>
            <p:cNvSpPr txBox="1"/>
            <p:nvPr/>
          </p:nvSpPr>
          <p:spPr>
            <a:xfrm>
              <a:off x="3018471" y="2497976"/>
              <a:ext cx="16530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ea typeface="Black Han Sans" pitchFamily="2" charset="-127"/>
                </a:rPr>
                <a:t>분석 결과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6E46B88-A718-4F0D-9EB8-78425FC1C1F5}"/>
                </a:ext>
              </a:extLst>
            </p:cNvPr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0D5DFD4-ACD3-44FF-9787-F97B47D797E8}"/>
              </a:ext>
            </a:extLst>
          </p:cNvPr>
          <p:cNvSpPr txBox="1"/>
          <p:nvPr/>
        </p:nvSpPr>
        <p:spPr>
          <a:xfrm>
            <a:off x="934266" y="879879"/>
            <a:ext cx="1380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E699"/>
                </a:solidFill>
                <a:ea typeface="Black Han Sans" pitchFamily="2" charset="-127"/>
              </a:rPr>
              <a:t>결과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651171-C175-4305-AADC-E447A3AC4D5B}"/>
              </a:ext>
            </a:extLst>
          </p:cNvPr>
          <p:cNvSpPr txBox="1"/>
          <p:nvPr/>
        </p:nvSpPr>
        <p:spPr>
          <a:xfrm>
            <a:off x="2807292" y="708004"/>
            <a:ext cx="20633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a typeface="Black Han Sans" pitchFamily="2" charset="-127"/>
              </a:rPr>
              <a:t>전라북도</a:t>
            </a:r>
            <a:endParaRPr lang="en-US" altLang="ko-KR" sz="44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graphicFrame>
        <p:nvGraphicFramePr>
          <p:cNvPr id="21" name="표 4">
            <a:extLst>
              <a:ext uri="{FF2B5EF4-FFF2-40B4-BE49-F238E27FC236}">
                <a16:creationId xmlns:a16="http://schemas.microsoft.com/office/drawing/2014/main" id="{26FBBCB3-FA97-4A92-AFFC-6313AFB21BE5}"/>
              </a:ext>
            </a:extLst>
          </p:cNvPr>
          <p:cNvGraphicFramePr>
            <a:graphicFrameLocks noGrp="1"/>
          </p:cNvGraphicFramePr>
          <p:nvPr/>
        </p:nvGraphicFramePr>
        <p:xfrm>
          <a:off x="5442596" y="1662808"/>
          <a:ext cx="6517312" cy="3079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85">
                  <a:extLst>
                    <a:ext uri="{9D8B030D-6E8A-4147-A177-3AD203B41FA5}">
                      <a16:colId xmlns:a16="http://schemas.microsoft.com/office/drawing/2014/main" val="3481708858"/>
                    </a:ext>
                  </a:extLst>
                </a:gridCol>
                <a:gridCol w="1097184">
                  <a:extLst>
                    <a:ext uri="{9D8B030D-6E8A-4147-A177-3AD203B41FA5}">
                      <a16:colId xmlns:a16="http://schemas.microsoft.com/office/drawing/2014/main" val="959297414"/>
                    </a:ext>
                  </a:extLst>
                </a:gridCol>
                <a:gridCol w="2007843">
                  <a:extLst>
                    <a:ext uri="{9D8B030D-6E8A-4147-A177-3AD203B41FA5}">
                      <a16:colId xmlns:a16="http://schemas.microsoft.com/office/drawing/2014/main" val="3418902038"/>
                    </a:ext>
                  </a:extLst>
                </a:gridCol>
              </a:tblGrid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포함지역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보호소형태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예상 일 최대 유기동물 수 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486708"/>
                  </a:ext>
                </a:extLst>
              </a:tr>
              <a:tr h="64167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전주시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294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009565"/>
                  </a:ext>
                </a:extLst>
              </a:tr>
              <a:tr h="60884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군산시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익산시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완주군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A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476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873090"/>
                  </a:ext>
                </a:extLst>
              </a:tr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무주군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진안군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장수군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임실군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남원시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순창군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156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194735"/>
                  </a:ext>
                </a:extLst>
              </a:tr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김제시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정읍시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부안군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고창군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245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912337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9A9D60C1-FDF1-4C77-9B92-3693209720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0336" y1="34401" x2="30336" y2="34401"/>
                        <a14:foregroundMark x1="30336" y1="34401" x2="30336" y2="34401"/>
                        <a14:foregroundMark x1="38789" y1="33380" x2="38789" y2="33380"/>
                        <a14:foregroundMark x1="38789" y1="33380" x2="38789" y2="33380"/>
                        <a14:foregroundMark x1="32314" y1="33148" x2="32314" y2="33148"/>
                        <a14:foregroundMark x1="32314" y1="33148" x2="32314" y2="33148"/>
                        <a14:foregroundMark x1="56954" y1="23723" x2="56954" y2="23723"/>
                        <a14:foregroundMark x1="56954" y1="23723" x2="56954" y2="23723"/>
                        <a14:foregroundMark x1="49760" y1="24977" x2="49760" y2="24977"/>
                        <a14:foregroundMark x1="49760" y1="24977" x2="49760" y2="24977"/>
                        <a14:foregroundMark x1="49760" y1="24977" x2="49760" y2="24977"/>
                        <a14:foregroundMark x1="49760" y1="24977" x2="49760" y2="24977"/>
                        <a14:foregroundMark x1="53357" y1="26323" x2="53357" y2="26323"/>
                        <a14:foregroundMark x1="53357" y1="26323" x2="53357" y2="26323"/>
                        <a14:foregroundMark x1="37530" y1="33101" x2="37530" y2="33101"/>
                        <a14:foregroundMark x1="37470" y1="33055" x2="37470" y2="33055"/>
                        <a14:foregroundMark x1="43525" y1="16295" x2="43525" y2="16295"/>
                        <a14:foregroundMark x1="43525" y1="16295" x2="43525" y2="16295"/>
                        <a14:foregroundMark x1="51859" y1="20241" x2="51859" y2="20241"/>
                        <a14:foregroundMark x1="51859" y1="20241" x2="51859" y2="20241"/>
                        <a14:foregroundMark x1="30456" y1="30873" x2="30456" y2="30873"/>
                        <a14:foregroundMark x1="30456" y1="30873" x2="30456" y2="30873"/>
                        <a14:foregroundMark x1="35072" y1="30501" x2="35072" y2="30501"/>
                        <a14:foregroundMark x1="35072" y1="30501" x2="35072" y2="30501"/>
                        <a14:foregroundMark x1="58633" y1="29712" x2="58633" y2="29712"/>
                        <a14:foregroundMark x1="58633" y1="29712" x2="58633" y2="29712"/>
                        <a14:foregroundMark x1="62470" y1="33240" x2="62470" y2="33240"/>
                        <a14:foregroundMark x1="62470" y1="33240" x2="62470" y2="33240"/>
                        <a14:foregroundMark x1="70564" y1="22795" x2="70564" y2="22795"/>
                        <a14:foregroundMark x1="70564" y1="22795" x2="70564" y2="22795"/>
                        <a14:backgroundMark x1="34293" y1="28459" x2="34293" y2="28459"/>
                        <a14:backgroundMark x1="34293" y1="28459" x2="34293" y2="28459"/>
                        <a14:backgroundMark x1="33513" y1="31105" x2="33513" y2="31105"/>
                        <a14:backgroundMark x1="33513" y1="31105" x2="33513" y2="31105"/>
                        <a14:backgroundMark x1="31355" y1="32962" x2="31355" y2="32962"/>
                        <a14:backgroundMark x1="31355" y1="32962" x2="31355" y2="32962"/>
                        <a14:backgroundMark x1="43525" y1="16342" x2="43525" y2="16342"/>
                        <a14:backgroundMark x1="43525" y1="16342" x2="43525" y2="16342"/>
                        <a14:backgroundMark x1="43525" y1="16063" x2="43525" y2="16063"/>
                        <a14:backgroundMark x1="43525" y1="16063" x2="43525" y2="16063"/>
                        <a14:backgroundMark x1="43465" y1="16295" x2="43465" y2="16295"/>
                        <a14:backgroundMark x1="43465" y1="16295" x2="43465" y2="16295"/>
                        <a14:backgroundMark x1="43345" y1="16342" x2="43345" y2="16342"/>
                        <a14:backgroundMark x1="43345" y1="16342" x2="43345" y2="16342"/>
                        <a14:backgroundMark x1="43705" y1="16156" x2="43705" y2="16156"/>
                        <a14:backgroundMark x1="43705" y1="16156" x2="43705" y2="16156"/>
                        <a14:backgroundMark x1="43585" y1="16110" x2="43585" y2="16110"/>
                        <a14:backgroundMark x1="43585" y1="16110" x2="43585" y2="16110"/>
                      </a14:backgroundRemoval>
                    </a14:imgEffect>
                  </a14:imgLayer>
                </a14:imgProps>
              </a:ext>
            </a:extLst>
          </a:blip>
          <a:srcRect l="16944" t="52996" r="21593" b="12067"/>
          <a:stretch/>
        </p:blipFill>
        <p:spPr>
          <a:xfrm>
            <a:off x="51867" y="1754220"/>
            <a:ext cx="5980902" cy="4390237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8D48D5D9-D682-4836-B53C-6218C565CC54}"/>
              </a:ext>
            </a:extLst>
          </p:cNvPr>
          <p:cNvSpPr/>
          <p:nvPr/>
        </p:nvSpPr>
        <p:spPr>
          <a:xfrm>
            <a:off x="2238262" y="2351785"/>
            <a:ext cx="630426" cy="567159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A</a:t>
            </a:r>
            <a:endParaRPr lang="ko-KR" alt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1E8F86D-12DC-404B-905C-29E850E49A64}"/>
              </a:ext>
            </a:extLst>
          </p:cNvPr>
          <p:cNvSpPr/>
          <p:nvPr/>
        </p:nvSpPr>
        <p:spPr>
          <a:xfrm>
            <a:off x="1445588" y="3904280"/>
            <a:ext cx="630426" cy="567159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B</a:t>
            </a:r>
            <a:endParaRPr lang="ko-KR" alt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65CA2E5-1E39-472B-8DA7-F6F67B0DCA13}"/>
              </a:ext>
            </a:extLst>
          </p:cNvPr>
          <p:cNvSpPr/>
          <p:nvPr/>
        </p:nvSpPr>
        <p:spPr>
          <a:xfrm>
            <a:off x="3670422" y="3949338"/>
            <a:ext cx="630426" cy="567159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C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B7E6F71-CE5E-4496-8AB2-5D1E46B12F32}"/>
              </a:ext>
            </a:extLst>
          </p:cNvPr>
          <p:cNvSpPr/>
          <p:nvPr/>
        </p:nvSpPr>
        <p:spPr>
          <a:xfrm>
            <a:off x="2587336" y="3135294"/>
            <a:ext cx="630426" cy="567159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B</a:t>
            </a:r>
            <a:endParaRPr lang="ko-KR" alt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pic>
        <p:nvPicPr>
          <p:cNvPr id="22" name="그림 21">
            <a:hlinkClick r:id="rId4" action="ppaction://hlinksldjump"/>
            <a:extLst>
              <a:ext uri="{FF2B5EF4-FFF2-40B4-BE49-F238E27FC236}">
                <a16:creationId xmlns:a16="http://schemas.microsoft.com/office/drawing/2014/main" id="{0C60396F-380A-4A08-8920-1BA179948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1535" y="173872"/>
            <a:ext cx="408373" cy="53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06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F79855-C43C-4781-B2DA-9955DA1C225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CE74E66-A28E-4380-ADE0-BBB156BA085F}"/>
              </a:ext>
            </a:extLst>
          </p:cNvPr>
          <p:cNvGrpSpPr/>
          <p:nvPr/>
        </p:nvGrpSpPr>
        <p:grpSpPr>
          <a:xfrm>
            <a:off x="714310" y="356660"/>
            <a:ext cx="1873026" cy="523220"/>
            <a:chOff x="2798515" y="2497976"/>
            <a:chExt cx="1873026" cy="5232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76D372-7FF2-4AD3-B940-0D6152709D0D}"/>
                </a:ext>
              </a:extLst>
            </p:cNvPr>
            <p:cNvSpPr txBox="1"/>
            <p:nvPr/>
          </p:nvSpPr>
          <p:spPr>
            <a:xfrm>
              <a:off x="3018471" y="2497976"/>
              <a:ext cx="16530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ea typeface="Black Han Sans" pitchFamily="2" charset="-127"/>
                </a:rPr>
                <a:t>분석 결과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6E46B88-A718-4F0D-9EB8-78425FC1C1F5}"/>
                </a:ext>
              </a:extLst>
            </p:cNvPr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0D5DFD4-ACD3-44FF-9787-F97B47D797E8}"/>
              </a:ext>
            </a:extLst>
          </p:cNvPr>
          <p:cNvSpPr txBox="1"/>
          <p:nvPr/>
        </p:nvSpPr>
        <p:spPr>
          <a:xfrm>
            <a:off x="934266" y="879879"/>
            <a:ext cx="1380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E699"/>
                </a:solidFill>
                <a:ea typeface="Black Han Sans" pitchFamily="2" charset="-127"/>
              </a:rPr>
              <a:t>결과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651171-C175-4305-AADC-E447A3AC4D5B}"/>
              </a:ext>
            </a:extLst>
          </p:cNvPr>
          <p:cNvSpPr txBox="1"/>
          <p:nvPr/>
        </p:nvSpPr>
        <p:spPr>
          <a:xfrm>
            <a:off x="2807292" y="708004"/>
            <a:ext cx="20425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a typeface="Black Han Sans" pitchFamily="2" charset="-127"/>
              </a:rPr>
              <a:t>전라남도</a:t>
            </a:r>
            <a:endParaRPr lang="en-US" altLang="ko-KR" sz="44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graphicFrame>
        <p:nvGraphicFramePr>
          <p:cNvPr id="21" name="표 4">
            <a:extLst>
              <a:ext uri="{FF2B5EF4-FFF2-40B4-BE49-F238E27FC236}">
                <a16:creationId xmlns:a16="http://schemas.microsoft.com/office/drawing/2014/main" id="{26FBBCB3-FA97-4A92-AFFC-6313AFB21BE5}"/>
              </a:ext>
            </a:extLst>
          </p:cNvPr>
          <p:cNvGraphicFramePr>
            <a:graphicFrameLocks noGrp="1"/>
          </p:cNvGraphicFramePr>
          <p:nvPr/>
        </p:nvGraphicFramePr>
        <p:xfrm>
          <a:off x="5442596" y="1662806"/>
          <a:ext cx="6517312" cy="38235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85">
                  <a:extLst>
                    <a:ext uri="{9D8B030D-6E8A-4147-A177-3AD203B41FA5}">
                      <a16:colId xmlns:a16="http://schemas.microsoft.com/office/drawing/2014/main" val="3481708858"/>
                    </a:ext>
                  </a:extLst>
                </a:gridCol>
                <a:gridCol w="1097184">
                  <a:extLst>
                    <a:ext uri="{9D8B030D-6E8A-4147-A177-3AD203B41FA5}">
                      <a16:colId xmlns:a16="http://schemas.microsoft.com/office/drawing/2014/main" val="959297414"/>
                    </a:ext>
                  </a:extLst>
                </a:gridCol>
                <a:gridCol w="2007843">
                  <a:extLst>
                    <a:ext uri="{9D8B030D-6E8A-4147-A177-3AD203B41FA5}">
                      <a16:colId xmlns:a16="http://schemas.microsoft.com/office/drawing/2014/main" val="3418902038"/>
                    </a:ext>
                  </a:extLst>
                </a:gridCol>
              </a:tblGrid>
              <a:tr h="80281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포함지역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보호소형태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예상 일 최대 유기동물 수 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486708"/>
                  </a:ext>
                </a:extLst>
              </a:tr>
              <a:tr h="6123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목포시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172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009565"/>
                  </a:ext>
                </a:extLst>
              </a:tr>
              <a:tr h="80281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신안군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무안군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영암군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나주시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함평군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영광군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장성군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A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380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873090"/>
                  </a:ext>
                </a:extLst>
              </a:tr>
              <a:tr h="80281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담양군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곡성군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구례군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순천시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광양시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여수시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고흥군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A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343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194735"/>
                  </a:ext>
                </a:extLst>
              </a:tr>
              <a:tr h="80281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화순군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보성군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장흥군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강진군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해남군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진도군 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완도군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241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912337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307FAA25-3A9F-443D-A9D8-72AB4260D5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0336" y1="34401" x2="30336" y2="34401"/>
                        <a14:foregroundMark x1="30336" y1="34401" x2="30336" y2="34401"/>
                        <a14:foregroundMark x1="38789" y1="33380" x2="38789" y2="33380"/>
                        <a14:foregroundMark x1="38789" y1="33380" x2="38789" y2="33380"/>
                        <a14:foregroundMark x1="32314" y1="33148" x2="32314" y2="33148"/>
                        <a14:foregroundMark x1="32314" y1="33148" x2="32314" y2="33148"/>
                        <a14:foregroundMark x1="56954" y1="23723" x2="56954" y2="23723"/>
                        <a14:foregroundMark x1="56954" y1="23723" x2="56954" y2="23723"/>
                        <a14:foregroundMark x1="49760" y1="24977" x2="49760" y2="24977"/>
                        <a14:foregroundMark x1="49760" y1="24977" x2="49760" y2="24977"/>
                        <a14:foregroundMark x1="49760" y1="24977" x2="49760" y2="24977"/>
                        <a14:foregroundMark x1="49760" y1="24977" x2="49760" y2="24977"/>
                        <a14:foregroundMark x1="53357" y1="26323" x2="53357" y2="26323"/>
                        <a14:foregroundMark x1="53357" y1="26323" x2="53357" y2="26323"/>
                        <a14:foregroundMark x1="37530" y1="33101" x2="37530" y2="33101"/>
                        <a14:foregroundMark x1="37470" y1="33055" x2="37470" y2="33055"/>
                        <a14:foregroundMark x1="43525" y1="16295" x2="43525" y2="16295"/>
                        <a14:foregroundMark x1="43525" y1="16295" x2="43525" y2="16295"/>
                        <a14:foregroundMark x1="51859" y1="20241" x2="51859" y2="20241"/>
                        <a14:foregroundMark x1="51859" y1="20241" x2="51859" y2="20241"/>
                        <a14:foregroundMark x1="30456" y1="30873" x2="30456" y2="30873"/>
                        <a14:foregroundMark x1="30456" y1="30873" x2="30456" y2="30873"/>
                        <a14:foregroundMark x1="35072" y1="30501" x2="35072" y2="30501"/>
                        <a14:foregroundMark x1="35072" y1="30501" x2="35072" y2="30501"/>
                        <a14:foregroundMark x1="58633" y1="29712" x2="58633" y2="29712"/>
                        <a14:foregroundMark x1="58633" y1="29712" x2="58633" y2="29712"/>
                        <a14:foregroundMark x1="62470" y1="33240" x2="62470" y2="33240"/>
                        <a14:foregroundMark x1="62470" y1="33240" x2="62470" y2="33240"/>
                        <a14:foregroundMark x1="70564" y1="22795" x2="70564" y2="22795"/>
                        <a14:foregroundMark x1="70564" y1="22795" x2="70564" y2="22795"/>
                        <a14:backgroundMark x1="34293" y1="28459" x2="34293" y2="28459"/>
                        <a14:backgroundMark x1="34293" y1="28459" x2="34293" y2="28459"/>
                        <a14:backgroundMark x1="33513" y1="31105" x2="33513" y2="31105"/>
                        <a14:backgroundMark x1="33513" y1="31105" x2="33513" y2="31105"/>
                        <a14:backgroundMark x1="31355" y1="32962" x2="31355" y2="32962"/>
                        <a14:backgroundMark x1="31355" y1="32962" x2="31355" y2="32962"/>
                        <a14:backgroundMark x1="43525" y1="16342" x2="43525" y2="16342"/>
                        <a14:backgroundMark x1="43525" y1="16342" x2="43525" y2="16342"/>
                        <a14:backgroundMark x1="43525" y1="16063" x2="43525" y2="16063"/>
                        <a14:backgroundMark x1="43525" y1="16063" x2="43525" y2="16063"/>
                        <a14:backgroundMark x1="43465" y1="16295" x2="43465" y2="16295"/>
                        <a14:backgroundMark x1="43465" y1="16295" x2="43465" y2="16295"/>
                        <a14:backgroundMark x1="43345" y1="16342" x2="43345" y2="16342"/>
                        <a14:backgroundMark x1="43345" y1="16342" x2="43345" y2="16342"/>
                        <a14:backgroundMark x1="43705" y1="16156" x2="43705" y2="16156"/>
                        <a14:backgroundMark x1="43705" y1="16156" x2="43705" y2="16156"/>
                        <a14:backgroundMark x1="43585" y1="16110" x2="43585" y2="16110"/>
                        <a14:backgroundMark x1="43585" y1="16110" x2="43585" y2="16110"/>
                      </a14:backgroundRemoval>
                    </a14:imgEffect>
                  </a14:imgLayer>
                </a14:imgProps>
              </a:ext>
            </a:extLst>
          </a:blip>
          <a:srcRect l="22610" t="5200" r="26535" b="58650"/>
          <a:stretch/>
        </p:blipFill>
        <p:spPr>
          <a:xfrm>
            <a:off x="162690" y="1141489"/>
            <a:ext cx="5588220" cy="5129739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91A83ED-C3B3-44AE-96DD-51DD693E37FE}"/>
              </a:ext>
            </a:extLst>
          </p:cNvPr>
          <p:cNvCxnSpPr/>
          <p:nvPr/>
        </p:nvCxnSpPr>
        <p:spPr>
          <a:xfrm>
            <a:off x="714310" y="4016601"/>
            <a:ext cx="49248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340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F79855-C43C-4781-B2DA-9955DA1C225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CE74E66-A28E-4380-ADE0-BBB156BA085F}"/>
              </a:ext>
            </a:extLst>
          </p:cNvPr>
          <p:cNvGrpSpPr/>
          <p:nvPr/>
        </p:nvGrpSpPr>
        <p:grpSpPr>
          <a:xfrm>
            <a:off x="714310" y="356660"/>
            <a:ext cx="1873026" cy="523220"/>
            <a:chOff x="2798515" y="2497976"/>
            <a:chExt cx="1873026" cy="5232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76D372-7FF2-4AD3-B940-0D6152709D0D}"/>
                </a:ext>
              </a:extLst>
            </p:cNvPr>
            <p:cNvSpPr txBox="1"/>
            <p:nvPr/>
          </p:nvSpPr>
          <p:spPr>
            <a:xfrm>
              <a:off x="3018471" y="2497976"/>
              <a:ext cx="16530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ea typeface="Black Han Sans" pitchFamily="2" charset="-127"/>
                </a:rPr>
                <a:t>분석 결과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6E46B88-A718-4F0D-9EB8-78425FC1C1F5}"/>
                </a:ext>
              </a:extLst>
            </p:cNvPr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0D5DFD4-ACD3-44FF-9787-F97B47D797E8}"/>
              </a:ext>
            </a:extLst>
          </p:cNvPr>
          <p:cNvSpPr txBox="1"/>
          <p:nvPr/>
        </p:nvSpPr>
        <p:spPr>
          <a:xfrm>
            <a:off x="934266" y="879879"/>
            <a:ext cx="1380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E699"/>
                </a:solidFill>
                <a:ea typeface="Black Han Sans" pitchFamily="2" charset="-127"/>
              </a:rPr>
              <a:t>결과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651171-C175-4305-AADC-E447A3AC4D5B}"/>
              </a:ext>
            </a:extLst>
          </p:cNvPr>
          <p:cNvSpPr txBox="1"/>
          <p:nvPr/>
        </p:nvSpPr>
        <p:spPr>
          <a:xfrm>
            <a:off x="2807292" y="708004"/>
            <a:ext cx="20425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a typeface="Black Han Sans" pitchFamily="2" charset="-127"/>
              </a:rPr>
              <a:t>전라남도</a:t>
            </a:r>
            <a:endParaRPr lang="en-US" altLang="ko-KR" sz="44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graphicFrame>
        <p:nvGraphicFramePr>
          <p:cNvPr id="21" name="표 4">
            <a:extLst>
              <a:ext uri="{FF2B5EF4-FFF2-40B4-BE49-F238E27FC236}">
                <a16:creationId xmlns:a16="http://schemas.microsoft.com/office/drawing/2014/main" id="{26FBBCB3-FA97-4A92-AFFC-6313AFB21BE5}"/>
              </a:ext>
            </a:extLst>
          </p:cNvPr>
          <p:cNvGraphicFramePr>
            <a:graphicFrameLocks noGrp="1"/>
          </p:cNvGraphicFramePr>
          <p:nvPr/>
        </p:nvGraphicFramePr>
        <p:xfrm>
          <a:off x="5442596" y="1662806"/>
          <a:ext cx="6517312" cy="38235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85">
                  <a:extLst>
                    <a:ext uri="{9D8B030D-6E8A-4147-A177-3AD203B41FA5}">
                      <a16:colId xmlns:a16="http://schemas.microsoft.com/office/drawing/2014/main" val="3481708858"/>
                    </a:ext>
                  </a:extLst>
                </a:gridCol>
                <a:gridCol w="1097184">
                  <a:extLst>
                    <a:ext uri="{9D8B030D-6E8A-4147-A177-3AD203B41FA5}">
                      <a16:colId xmlns:a16="http://schemas.microsoft.com/office/drawing/2014/main" val="959297414"/>
                    </a:ext>
                  </a:extLst>
                </a:gridCol>
                <a:gridCol w="2007843">
                  <a:extLst>
                    <a:ext uri="{9D8B030D-6E8A-4147-A177-3AD203B41FA5}">
                      <a16:colId xmlns:a16="http://schemas.microsoft.com/office/drawing/2014/main" val="3418902038"/>
                    </a:ext>
                  </a:extLst>
                </a:gridCol>
              </a:tblGrid>
              <a:tr h="80281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포함지역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보호소형태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예상 일 최대 유기동물 수 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486708"/>
                  </a:ext>
                </a:extLst>
              </a:tr>
              <a:tr h="6123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목포시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172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009565"/>
                  </a:ext>
                </a:extLst>
              </a:tr>
              <a:tr h="80281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신안군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무안군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영암군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나주시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함평군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영광군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장성군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A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380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873090"/>
                  </a:ext>
                </a:extLst>
              </a:tr>
              <a:tr h="80281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담양군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곡성군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구례군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순천시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광양시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여수시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고흥군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A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343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194735"/>
                  </a:ext>
                </a:extLst>
              </a:tr>
              <a:tr h="80281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화순군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보성군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장흥군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강진군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해남군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진도군 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완도군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241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912337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307FAA25-3A9F-443D-A9D8-72AB4260D5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0336" y1="34401" x2="30336" y2="34401"/>
                        <a14:foregroundMark x1="30336" y1="34401" x2="30336" y2="34401"/>
                        <a14:foregroundMark x1="38789" y1="33380" x2="38789" y2="33380"/>
                        <a14:foregroundMark x1="38789" y1="33380" x2="38789" y2="33380"/>
                        <a14:foregroundMark x1="32314" y1="33148" x2="32314" y2="33148"/>
                        <a14:foregroundMark x1="32314" y1="33148" x2="32314" y2="33148"/>
                        <a14:foregroundMark x1="56954" y1="23723" x2="56954" y2="23723"/>
                        <a14:foregroundMark x1="56954" y1="23723" x2="56954" y2="23723"/>
                        <a14:foregroundMark x1="49760" y1="24977" x2="49760" y2="24977"/>
                        <a14:foregroundMark x1="49760" y1="24977" x2="49760" y2="24977"/>
                        <a14:foregroundMark x1="49760" y1="24977" x2="49760" y2="24977"/>
                        <a14:foregroundMark x1="49760" y1="24977" x2="49760" y2="24977"/>
                        <a14:foregroundMark x1="53357" y1="26323" x2="53357" y2="26323"/>
                        <a14:foregroundMark x1="53357" y1="26323" x2="53357" y2="26323"/>
                        <a14:foregroundMark x1="37530" y1="33101" x2="37530" y2="33101"/>
                        <a14:foregroundMark x1="37470" y1="33055" x2="37470" y2="33055"/>
                        <a14:foregroundMark x1="43525" y1="16295" x2="43525" y2="16295"/>
                        <a14:foregroundMark x1="43525" y1="16295" x2="43525" y2="16295"/>
                        <a14:foregroundMark x1="51859" y1="20241" x2="51859" y2="20241"/>
                        <a14:foregroundMark x1="51859" y1="20241" x2="51859" y2="20241"/>
                        <a14:foregroundMark x1="30456" y1="30873" x2="30456" y2="30873"/>
                        <a14:foregroundMark x1="30456" y1="30873" x2="30456" y2="30873"/>
                        <a14:foregroundMark x1="35072" y1="30501" x2="35072" y2="30501"/>
                        <a14:foregroundMark x1="35072" y1="30501" x2="35072" y2="30501"/>
                        <a14:foregroundMark x1="58633" y1="29712" x2="58633" y2="29712"/>
                        <a14:foregroundMark x1="58633" y1="29712" x2="58633" y2="29712"/>
                        <a14:foregroundMark x1="62470" y1="33240" x2="62470" y2="33240"/>
                        <a14:foregroundMark x1="62470" y1="33240" x2="62470" y2="33240"/>
                        <a14:foregroundMark x1="70564" y1="22795" x2="70564" y2="22795"/>
                        <a14:foregroundMark x1="70564" y1="22795" x2="70564" y2="22795"/>
                        <a14:backgroundMark x1="34293" y1="28459" x2="34293" y2="28459"/>
                        <a14:backgroundMark x1="34293" y1="28459" x2="34293" y2="28459"/>
                        <a14:backgroundMark x1="33513" y1="31105" x2="33513" y2="31105"/>
                        <a14:backgroundMark x1="33513" y1="31105" x2="33513" y2="31105"/>
                        <a14:backgroundMark x1="31355" y1="32962" x2="31355" y2="32962"/>
                        <a14:backgroundMark x1="31355" y1="32962" x2="31355" y2="32962"/>
                        <a14:backgroundMark x1="43525" y1="16342" x2="43525" y2="16342"/>
                        <a14:backgroundMark x1="43525" y1="16342" x2="43525" y2="16342"/>
                        <a14:backgroundMark x1="43525" y1="16063" x2="43525" y2="16063"/>
                        <a14:backgroundMark x1="43525" y1="16063" x2="43525" y2="16063"/>
                        <a14:backgroundMark x1="43465" y1="16295" x2="43465" y2="16295"/>
                        <a14:backgroundMark x1="43465" y1="16295" x2="43465" y2="16295"/>
                        <a14:backgroundMark x1="43345" y1="16342" x2="43345" y2="16342"/>
                        <a14:backgroundMark x1="43345" y1="16342" x2="43345" y2="16342"/>
                        <a14:backgroundMark x1="43705" y1="16156" x2="43705" y2="16156"/>
                        <a14:backgroundMark x1="43705" y1="16156" x2="43705" y2="16156"/>
                        <a14:backgroundMark x1="43585" y1="16110" x2="43585" y2="16110"/>
                        <a14:backgroundMark x1="43585" y1="16110" x2="43585" y2="16110"/>
                      </a14:backgroundRemoval>
                    </a14:imgEffect>
                  </a14:imgLayer>
                </a14:imgProps>
              </a:ext>
            </a:extLst>
          </a:blip>
          <a:srcRect l="22610" t="5200" r="26535" b="58650"/>
          <a:stretch/>
        </p:blipFill>
        <p:spPr>
          <a:xfrm>
            <a:off x="162690" y="1141489"/>
            <a:ext cx="5588220" cy="5129739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5CF847AF-C150-499F-A53E-297E0C5D49D8}"/>
              </a:ext>
            </a:extLst>
          </p:cNvPr>
          <p:cNvSpPr/>
          <p:nvPr/>
        </p:nvSpPr>
        <p:spPr>
          <a:xfrm>
            <a:off x="1580914" y="3030365"/>
            <a:ext cx="630426" cy="567159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A</a:t>
            </a:r>
            <a:endParaRPr lang="ko-KR" alt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5CE9960-6EE2-49D3-AC56-169825F9616D}"/>
              </a:ext>
            </a:extLst>
          </p:cNvPr>
          <p:cNvSpPr/>
          <p:nvPr/>
        </p:nvSpPr>
        <p:spPr>
          <a:xfrm>
            <a:off x="2813810" y="3926712"/>
            <a:ext cx="630426" cy="567159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B</a:t>
            </a:r>
            <a:endParaRPr lang="ko-KR" alt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FFC7B78-DFAB-406F-AF71-E4E82DB1DADA}"/>
              </a:ext>
            </a:extLst>
          </p:cNvPr>
          <p:cNvSpPr/>
          <p:nvPr/>
        </p:nvSpPr>
        <p:spPr>
          <a:xfrm>
            <a:off x="4219413" y="2746785"/>
            <a:ext cx="630426" cy="567159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A</a:t>
            </a:r>
            <a:endParaRPr lang="ko-KR" alt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5333A77-1D5D-4376-895F-9D2A3835BFF1}"/>
              </a:ext>
            </a:extLst>
          </p:cNvPr>
          <p:cNvSpPr/>
          <p:nvPr/>
        </p:nvSpPr>
        <p:spPr>
          <a:xfrm>
            <a:off x="162690" y="3733022"/>
            <a:ext cx="630426" cy="567159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B</a:t>
            </a:r>
            <a:endParaRPr lang="ko-KR" alt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91A83ED-C3B3-44AE-96DD-51DD693E37FE}"/>
              </a:ext>
            </a:extLst>
          </p:cNvPr>
          <p:cNvCxnSpPr/>
          <p:nvPr/>
        </p:nvCxnSpPr>
        <p:spPr>
          <a:xfrm>
            <a:off x="714310" y="4016601"/>
            <a:ext cx="49248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hlinkClick r:id="rId4" action="ppaction://hlinksldjump"/>
            <a:extLst>
              <a:ext uri="{FF2B5EF4-FFF2-40B4-BE49-F238E27FC236}">
                <a16:creationId xmlns:a16="http://schemas.microsoft.com/office/drawing/2014/main" id="{A8D18013-9D60-45D4-B7DB-0EBDB817C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1535" y="173872"/>
            <a:ext cx="408373" cy="53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49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5169533-8960-4405-ABAF-4809AB9ED5BA}"/>
              </a:ext>
            </a:extLst>
          </p:cNvPr>
          <p:cNvSpPr/>
          <p:nvPr/>
        </p:nvSpPr>
        <p:spPr>
          <a:xfrm>
            <a:off x="0" y="0"/>
            <a:ext cx="7894320" cy="6858000"/>
          </a:xfrm>
          <a:prstGeom prst="roundRect">
            <a:avLst>
              <a:gd name="adj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FC38258-05D9-4167-9B21-03C4F8F20E57}"/>
              </a:ext>
            </a:extLst>
          </p:cNvPr>
          <p:cNvSpPr/>
          <p:nvPr/>
        </p:nvSpPr>
        <p:spPr>
          <a:xfrm>
            <a:off x="7254240" y="0"/>
            <a:ext cx="885443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190178-73D9-4AD0-8364-DD83A5142C3A}"/>
              </a:ext>
            </a:extLst>
          </p:cNvPr>
          <p:cNvSpPr txBox="1"/>
          <p:nvPr/>
        </p:nvSpPr>
        <p:spPr>
          <a:xfrm>
            <a:off x="8595360" y="175711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878787"/>
                </a:solidFill>
                <a:ea typeface="Black Han Sans" pitchFamily="2" charset="-127"/>
              </a:rPr>
              <a:t>분석 기획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AA66A-371E-4728-BB05-F3B8B4786291}"/>
              </a:ext>
            </a:extLst>
          </p:cNvPr>
          <p:cNvSpPr txBox="1"/>
          <p:nvPr/>
        </p:nvSpPr>
        <p:spPr>
          <a:xfrm>
            <a:off x="8595360" y="2656262"/>
            <a:ext cx="2053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878787"/>
                </a:solidFill>
                <a:ea typeface="Black Han Sans" pitchFamily="2" charset="-127"/>
              </a:rPr>
              <a:t>분석 탐색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354EF6-3502-4F55-872B-79EC830AD2E6}"/>
              </a:ext>
            </a:extLst>
          </p:cNvPr>
          <p:cNvSpPr txBox="1"/>
          <p:nvPr/>
        </p:nvSpPr>
        <p:spPr>
          <a:xfrm>
            <a:off x="8595360" y="3555407"/>
            <a:ext cx="2595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ea typeface="Black Han Sans" pitchFamily="2" charset="-127"/>
              </a:rPr>
              <a:t>분석 모델링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C2FECB-93A0-42DC-AC76-41F46B99D3CD}"/>
              </a:ext>
            </a:extLst>
          </p:cNvPr>
          <p:cNvSpPr txBox="1"/>
          <p:nvPr/>
        </p:nvSpPr>
        <p:spPr>
          <a:xfrm>
            <a:off x="8595360" y="4454552"/>
            <a:ext cx="2047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878787"/>
                </a:solidFill>
                <a:ea typeface="Black Han Sans" pitchFamily="2" charset="-127"/>
              </a:rPr>
              <a:t>분석 결과 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F0F3772-43F0-4A28-AFEC-77E008DF72C6}"/>
              </a:ext>
            </a:extLst>
          </p:cNvPr>
          <p:cNvSpPr/>
          <p:nvPr/>
        </p:nvSpPr>
        <p:spPr>
          <a:xfrm>
            <a:off x="8324088" y="3815707"/>
            <a:ext cx="137160" cy="1257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390538-C621-44FA-A0A5-28772A28A442}"/>
              </a:ext>
            </a:extLst>
          </p:cNvPr>
          <p:cNvSpPr txBox="1"/>
          <p:nvPr/>
        </p:nvSpPr>
        <p:spPr>
          <a:xfrm>
            <a:off x="2572278" y="2644170"/>
            <a:ext cx="35237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FFE699"/>
                </a:solidFill>
                <a:latin typeface="배달의민족 도현" panose="020B0600000101010101" pitchFamily="50" charset="-127"/>
                <a:ea typeface="Black Han Sans" pitchFamily="2" charset="-127"/>
              </a:rPr>
              <a:t>Ind</a:t>
            </a:r>
            <a:r>
              <a:rPr lang="en-US" altLang="ko-KR" sz="9600" dirty="0">
                <a:solidFill>
                  <a:srgbClr val="FF0000"/>
                </a:solidFill>
                <a:latin typeface="배달의민족 도현" panose="020B0600000101010101" pitchFamily="50" charset="-127"/>
                <a:ea typeface="Black Han Sans" pitchFamily="2" charset="-127"/>
              </a:rPr>
              <a:t>e</a:t>
            </a:r>
            <a:r>
              <a:rPr lang="en-US" altLang="ko-KR" sz="9600" dirty="0">
                <a:solidFill>
                  <a:srgbClr val="FFE699"/>
                </a:solidFill>
                <a:latin typeface="배달의민족 도현" panose="020B0600000101010101" pitchFamily="50" charset="-127"/>
                <a:ea typeface="Black Han Sans" pitchFamily="2" charset="-127"/>
              </a:rPr>
              <a:t>x</a:t>
            </a:r>
            <a:endParaRPr lang="ko-KR" altLang="en-US" sz="9600" dirty="0">
              <a:solidFill>
                <a:srgbClr val="FFE699"/>
              </a:solidFill>
              <a:latin typeface="배달의민족 도현" panose="020B0600000101010101" pitchFamily="50" charset="-127"/>
              <a:ea typeface="Black Han Sans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1783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A2627FC-C289-4960-9CF8-205366A00F0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CE74E66-A28E-4380-ADE0-BBB156BA085F}"/>
              </a:ext>
            </a:extLst>
          </p:cNvPr>
          <p:cNvGrpSpPr/>
          <p:nvPr/>
        </p:nvGrpSpPr>
        <p:grpSpPr>
          <a:xfrm>
            <a:off x="714310" y="356660"/>
            <a:ext cx="1873026" cy="523220"/>
            <a:chOff x="2798515" y="2497976"/>
            <a:chExt cx="1873026" cy="5232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76D372-7FF2-4AD3-B940-0D6152709D0D}"/>
                </a:ext>
              </a:extLst>
            </p:cNvPr>
            <p:cNvSpPr txBox="1"/>
            <p:nvPr/>
          </p:nvSpPr>
          <p:spPr>
            <a:xfrm>
              <a:off x="3018471" y="2497976"/>
              <a:ext cx="16530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ea typeface="Black Han Sans" pitchFamily="2" charset="-127"/>
                </a:rPr>
                <a:t>분석 결과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6E46B88-A718-4F0D-9EB8-78425FC1C1F5}"/>
                </a:ext>
              </a:extLst>
            </p:cNvPr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0D5DFD4-ACD3-44FF-9787-F97B47D797E8}"/>
              </a:ext>
            </a:extLst>
          </p:cNvPr>
          <p:cNvSpPr txBox="1"/>
          <p:nvPr/>
        </p:nvSpPr>
        <p:spPr>
          <a:xfrm>
            <a:off x="934266" y="879879"/>
            <a:ext cx="1380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E699"/>
                </a:solidFill>
                <a:ea typeface="Black Han Sans" pitchFamily="2" charset="-127"/>
              </a:rPr>
              <a:t>결과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651171-C175-4305-AADC-E447A3AC4D5B}"/>
              </a:ext>
            </a:extLst>
          </p:cNvPr>
          <p:cNvSpPr txBox="1"/>
          <p:nvPr/>
        </p:nvSpPr>
        <p:spPr>
          <a:xfrm>
            <a:off x="2807292" y="708004"/>
            <a:ext cx="35012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a typeface="Black Han Sans" pitchFamily="2" charset="-127"/>
              </a:rPr>
              <a:t>제주특별자치도</a:t>
            </a:r>
            <a:endParaRPr lang="en-US" altLang="ko-KR" sz="44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graphicFrame>
        <p:nvGraphicFramePr>
          <p:cNvPr id="21" name="표 4">
            <a:extLst>
              <a:ext uri="{FF2B5EF4-FFF2-40B4-BE49-F238E27FC236}">
                <a16:creationId xmlns:a16="http://schemas.microsoft.com/office/drawing/2014/main" id="{26FBBCB3-FA97-4A92-AFFC-6313AFB21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535792"/>
              </p:ext>
            </p:extLst>
          </p:nvPr>
        </p:nvGraphicFramePr>
        <p:xfrm>
          <a:off x="5472742" y="2587007"/>
          <a:ext cx="6517312" cy="1683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85">
                  <a:extLst>
                    <a:ext uri="{9D8B030D-6E8A-4147-A177-3AD203B41FA5}">
                      <a16:colId xmlns:a16="http://schemas.microsoft.com/office/drawing/2014/main" val="3481708858"/>
                    </a:ext>
                  </a:extLst>
                </a:gridCol>
                <a:gridCol w="1097184">
                  <a:extLst>
                    <a:ext uri="{9D8B030D-6E8A-4147-A177-3AD203B41FA5}">
                      <a16:colId xmlns:a16="http://schemas.microsoft.com/office/drawing/2014/main" val="959297414"/>
                    </a:ext>
                  </a:extLst>
                </a:gridCol>
                <a:gridCol w="2007843">
                  <a:extLst>
                    <a:ext uri="{9D8B030D-6E8A-4147-A177-3AD203B41FA5}">
                      <a16:colId xmlns:a16="http://schemas.microsoft.com/office/drawing/2014/main" val="3418902038"/>
                    </a:ext>
                  </a:extLst>
                </a:gridCol>
              </a:tblGrid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포함지역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보호소형태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예상 일 최대 유기동물 수 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486708"/>
                  </a:ext>
                </a:extLst>
              </a:tr>
              <a:tr h="46491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제주시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A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845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009565"/>
                  </a:ext>
                </a:extLst>
              </a:tr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서귀포시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A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8730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EF0B5115-84AA-4360-9597-89D978F5C6F5}"/>
              </a:ext>
            </a:extLst>
          </p:cNvPr>
          <p:cNvSpPr txBox="1"/>
          <p:nvPr/>
        </p:nvSpPr>
        <p:spPr>
          <a:xfrm>
            <a:off x="5472742" y="4370141"/>
            <a:ext cx="678743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ea typeface="Black Han Sans" pitchFamily="2" charset="-127"/>
              </a:rPr>
              <a:t>제주도의 경우 제주시에 직영보호소가 </a:t>
            </a:r>
            <a:r>
              <a:rPr lang="en-US" altLang="ko-KR" sz="2400" dirty="0">
                <a:solidFill>
                  <a:schemeClr val="bg1"/>
                </a:solidFill>
                <a:ea typeface="Black Han Sans" pitchFamily="2" charset="-127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ea typeface="Black Han Sans" pitchFamily="2" charset="-127"/>
              </a:rPr>
              <a:t>개 존재 따라서</a:t>
            </a:r>
            <a:r>
              <a:rPr lang="en-US" altLang="ko-KR" sz="2400" dirty="0">
                <a:solidFill>
                  <a:schemeClr val="bg1"/>
                </a:solidFill>
                <a:ea typeface="Black Han Sans" pitchFamily="2" charset="-127"/>
              </a:rPr>
              <a:t> </a:t>
            </a:r>
          </a:p>
          <a:p>
            <a:r>
              <a:rPr lang="ko-KR" altLang="en-US" sz="2400" dirty="0">
                <a:solidFill>
                  <a:schemeClr val="bg1"/>
                </a:solidFill>
                <a:ea typeface="Black Han Sans" pitchFamily="2" charset="-127"/>
              </a:rPr>
              <a:t>제주도의 유기동물 마리 수는 모두 제주시로 집계된다</a:t>
            </a:r>
            <a:r>
              <a:rPr lang="en-US" altLang="ko-KR" sz="2400" dirty="0">
                <a:solidFill>
                  <a:schemeClr val="bg1"/>
                </a:solidFill>
                <a:ea typeface="Black Han Sans" pitchFamily="2" charset="-127"/>
              </a:rPr>
              <a:t>.</a:t>
            </a:r>
          </a:p>
          <a:p>
            <a:r>
              <a:rPr lang="ko-KR" altLang="en-US" sz="2400" dirty="0">
                <a:solidFill>
                  <a:schemeClr val="bg1"/>
                </a:solidFill>
                <a:ea typeface="Black Han Sans" pitchFamily="2" charset="-127"/>
              </a:rPr>
              <a:t>이를 통해 예측된 제주도</a:t>
            </a:r>
            <a:r>
              <a:rPr lang="en-US" altLang="ko-KR" sz="2400" dirty="0">
                <a:solidFill>
                  <a:schemeClr val="bg1"/>
                </a:solidFill>
                <a:ea typeface="Black Han Sans" pitchFamily="2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ea typeface="Black Han Sans" pitchFamily="2" charset="-127"/>
              </a:rPr>
              <a:t>제주시</a:t>
            </a:r>
            <a:r>
              <a:rPr lang="en-US" altLang="ko-KR" sz="2400" dirty="0">
                <a:solidFill>
                  <a:schemeClr val="bg1"/>
                </a:solidFill>
                <a:ea typeface="Black Han Sans" pitchFamily="2" charset="-127"/>
              </a:rPr>
              <a:t>)</a:t>
            </a:r>
            <a:r>
              <a:rPr lang="ko-KR" altLang="en-US" sz="2400" dirty="0">
                <a:solidFill>
                  <a:schemeClr val="bg1"/>
                </a:solidFill>
                <a:ea typeface="Black Han Sans" pitchFamily="2" charset="-127"/>
              </a:rPr>
              <a:t>의 예측 값은 </a:t>
            </a:r>
            <a:r>
              <a:rPr lang="en-US" altLang="ko-KR" sz="2400" dirty="0">
                <a:solidFill>
                  <a:schemeClr val="bg1"/>
                </a:solidFill>
                <a:ea typeface="Black Han Sans" pitchFamily="2" charset="-127"/>
              </a:rPr>
              <a:t>845</a:t>
            </a:r>
            <a:r>
              <a:rPr lang="ko-KR" altLang="en-US" sz="2400" dirty="0">
                <a:solidFill>
                  <a:schemeClr val="bg1"/>
                </a:solidFill>
                <a:ea typeface="Black Han Sans" pitchFamily="2" charset="-127"/>
              </a:rPr>
              <a:t>두</a:t>
            </a:r>
            <a:endParaRPr lang="en-US" altLang="ko-KR" sz="24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ea typeface="Black Han Sans" pitchFamily="2" charset="-127"/>
              </a:rPr>
              <a:t>설정한 보호소 유형으로 커버가 되지 않으므로 </a:t>
            </a:r>
            <a:endParaRPr lang="en-US" altLang="ko-KR" sz="24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ea typeface="Black Han Sans" pitchFamily="2" charset="-127"/>
              </a:rPr>
              <a:t>제주도에는</a:t>
            </a:r>
            <a:r>
              <a:rPr lang="en-US" altLang="ko-KR" sz="2400" dirty="0">
                <a:solidFill>
                  <a:schemeClr val="bg1"/>
                </a:solidFill>
                <a:ea typeface="Black Han Sans" pitchFamily="2" charset="-127"/>
              </a:rPr>
              <a:t> A</a:t>
            </a:r>
            <a:r>
              <a:rPr lang="ko-KR" altLang="en-US" sz="2400" dirty="0">
                <a:solidFill>
                  <a:schemeClr val="bg1"/>
                </a:solidFill>
                <a:ea typeface="Black Han Sans" pitchFamily="2" charset="-127"/>
              </a:rPr>
              <a:t>형 </a:t>
            </a:r>
            <a:r>
              <a:rPr lang="en-US" altLang="ko-KR" sz="2400" dirty="0">
                <a:solidFill>
                  <a:schemeClr val="bg1"/>
                </a:solidFill>
                <a:ea typeface="Black Han Sans" pitchFamily="2" charset="-127"/>
              </a:rPr>
              <a:t>2</a:t>
            </a:r>
            <a:r>
              <a:rPr lang="ko-KR" altLang="en-US" sz="2400" dirty="0">
                <a:solidFill>
                  <a:schemeClr val="bg1"/>
                </a:solidFill>
                <a:ea typeface="Black Han Sans" pitchFamily="2" charset="-127"/>
              </a:rPr>
              <a:t>개가 필요하다</a:t>
            </a:r>
            <a:r>
              <a:rPr lang="en-US" altLang="ko-KR" sz="2400" dirty="0">
                <a:solidFill>
                  <a:schemeClr val="bg1"/>
                </a:solidFill>
                <a:ea typeface="Black Han Sans" pitchFamily="2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ECEA8CD-319F-4D7D-9302-CFF5D54650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6696" r="15084" b="54430"/>
          <a:stretch/>
        </p:blipFill>
        <p:spPr>
          <a:xfrm>
            <a:off x="20668" y="1429142"/>
            <a:ext cx="5353292" cy="461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125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8989883-36D5-4ECA-B806-64E00C93FCF3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CE74E66-A28E-4380-ADE0-BBB156BA085F}"/>
              </a:ext>
            </a:extLst>
          </p:cNvPr>
          <p:cNvGrpSpPr/>
          <p:nvPr/>
        </p:nvGrpSpPr>
        <p:grpSpPr>
          <a:xfrm>
            <a:off x="714310" y="356660"/>
            <a:ext cx="1873026" cy="523220"/>
            <a:chOff x="2798515" y="2497976"/>
            <a:chExt cx="1873026" cy="5232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76D372-7FF2-4AD3-B940-0D6152709D0D}"/>
                </a:ext>
              </a:extLst>
            </p:cNvPr>
            <p:cNvSpPr txBox="1"/>
            <p:nvPr/>
          </p:nvSpPr>
          <p:spPr>
            <a:xfrm>
              <a:off x="3018471" y="2497976"/>
              <a:ext cx="16530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ea typeface="Black Han Sans" pitchFamily="2" charset="-127"/>
                </a:rPr>
                <a:t>분석 결과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6E46B88-A718-4F0D-9EB8-78425FC1C1F5}"/>
                </a:ext>
              </a:extLst>
            </p:cNvPr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0D5DFD4-ACD3-44FF-9787-F97B47D797E8}"/>
              </a:ext>
            </a:extLst>
          </p:cNvPr>
          <p:cNvSpPr txBox="1"/>
          <p:nvPr/>
        </p:nvSpPr>
        <p:spPr>
          <a:xfrm>
            <a:off x="934266" y="879879"/>
            <a:ext cx="1380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E699"/>
                </a:solidFill>
                <a:ea typeface="Black Han Sans" pitchFamily="2" charset="-127"/>
              </a:rPr>
              <a:t>결과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651171-C175-4305-AADC-E447A3AC4D5B}"/>
              </a:ext>
            </a:extLst>
          </p:cNvPr>
          <p:cNvSpPr txBox="1"/>
          <p:nvPr/>
        </p:nvSpPr>
        <p:spPr>
          <a:xfrm>
            <a:off x="2807292" y="708004"/>
            <a:ext cx="35012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a typeface="Black Han Sans" pitchFamily="2" charset="-127"/>
              </a:rPr>
              <a:t>제주특별자치도</a:t>
            </a:r>
            <a:endParaRPr lang="en-US" altLang="ko-KR" sz="44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graphicFrame>
        <p:nvGraphicFramePr>
          <p:cNvPr id="21" name="표 4">
            <a:extLst>
              <a:ext uri="{FF2B5EF4-FFF2-40B4-BE49-F238E27FC236}">
                <a16:creationId xmlns:a16="http://schemas.microsoft.com/office/drawing/2014/main" id="{26FBBCB3-FA97-4A92-AFFC-6313AFB21BE5}"/>
              </a:ext>
            </a:extLst>
          </p:cNvPr>
          <p:cNvGraphicFramePr>
            <a:graphicFrameLocks noGrp="1"/>
          </p:cNvGraphicFramePr>
          <p:nvPr/>
        </p:nvGraphicFramePr>
        <p:xfrm>
          <a:off x="5472742" y="2587007"/>
          <a:ext cx="6517312" cy="1683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285">
                  <a:extLst>
                    <a:ext uri="{9D8B030D-6E8A-4147-A177-3AD203B41FA5}">
                      <a16:colId xmlns:a16="http://schemas.microsoft.com/office/drawing/2014/main" val="3481708858"/>
                    </a:ext>
                  </a:extLst>
                </a:gridCol>
                <a:gridCol w="1097184">
                  <a:extLst>
                    <a:ext uri="{9D8B030D-6E8A-4147-A177-3AD203B41FA5}">
                      <a16:colId xmlns:a16="http://schemas.microsoft.com/office/drawing/2014/main" val="959297414"/>
                    </a:ext>
                  </a:extLst>
                </a:gridCol>
                <a:gridCol w="2007843">
                  <a:extLst>
                    <a:ext uri="{9D8B030D-6E8A-4147-A177-3AD203B41FA5}">
                      <a16:colId xmlns:a16="http://schemas.microsoft.com/office/drawing/2014/main" val="3418902038"/>
                    </a:ext>
                  </a:extLst>
                </a:gridCol>
              </a:tblGrid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포함지역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보호소형태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예상 일 최대 유기동물 수 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486708"/>
                  </a:ext>
                </a:extLst>
              </a:tr>
              <a:tr h="46491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제주시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A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845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009565"/>
                  </a:ext>
                </a:extLst>
              </a:tr>
              <a:tr h="60953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서귀포시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A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8730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EF0B5115-84AA-4360-9597-89D978F5C6F5}"/>
              </a:ext>
            </a:extLst>
          </p:cNvPr>
          <p:cNvSpPr txBox="1"/>
          <p:nvPr/>
        </p:nvSpPr>
        <p:spPr>
          <a:xfrm>
            <a:off x="5472742" y="4370141"/>
            <a:ext cx="678743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ea typeface="Black Han Sans" pitchFamily="2" charset="-127"/>
              </a:rPr>
              <a:t>제주도의 경우 제주시에 직영보호소가 </a:t>
            </a:r>
            <a:r>
              <a:rPr lang="en-US" altLang="ko-KR" sz="2400" dirty="0">
                <a:solidFill>
                  <a:schemeClr val="bg1"/>
                </a:solidFill>
                <a:ea typeface="Black Han Sans" pitchFamily="2" charset="-127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ea typeface="Black Han Sans" pitchFamily="2" charset="-127"/>
              </a:rPr>
              <a:t>개 존재 따라서</a:t>
            </a:r>
            <a:r>
              <a:rPr lang="en-US" altLang="ko-KR" sz="2400" dirty="0">
                <a:solidFill>
                  <a:schemeClr val="bg1"/>
                </a:solidFill>
                <a:ea typeface="Black Han Sans" pitchFamily="2" charset="-127"/>
              </a:rPr>
              <a:t> </a:t>
            </a:r>
          </a:p>
          <a:p>
            <a:r>
              <a:rPr lang="ko-KR" altLang="en-US" sz="2400" dirty="0">
                <a:solidFill>
                  <a:schemeClr val="bg1"/>
                </a:solidFill>
                <a:ea typeface="Black Han Sans" pitchFamily="2" charset="-127"/>
              </a:rPr>
              <a:t>제주도의 유기동물 마리 수는 모두 제주시로 집계된다</a:t>
            </a:r>
            <a:r>
              <a:rPr lang="en-US" altLang="ko-KR" sz="2400" dirty="0">
                <a:solidFill>
                  <a:schemeClr val="bg1"/>
                </a:solidFill>
                <a:ea typeface="Black Han Sans" pitchFamily="2" charset="-127"/>
              </a:rPr>
              <a:t>.</a:t>
            </a:r>
          </a:p>
          <a:p>
            <a:r>
              <a:rPr lang="ko-KR" altLang="en-US" sz="2400" dirty="0">
                <a:solidFill>
                  <a:schemeClr val="bg1"/>
                </a:solidFill>
                <a:ea typeface="Black Han Sans" pitchFamily="2" charset="-127"/>
              </a:rPr>
              <a:t>이를 통해 예측된 제주도</a:t>
            </a:r>
            <a:r>
              <a:rPr lang="en-US" altLang="ko-KR" sz="2400" dirty="0">
                <a:solidFill>
                  <a:schemeClr val="bg1"/>
                </a:solidFill>
                <a:ea typeface="Black Han Sans" pitchFamily="2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ea typeface="Black Han Sans" pitchFamily="2" charset="-127"/>
              </a:rPr>
              <a:t>제주시</a:t>
            </a:r>
            <a:r>
              <a:rPr lang="en-US" altLang="ko-KR" sz="2400" dirty="0">
                <a:solidFill>
                  <a:schemeClr val="bg1"/>
                </a:solidFill>
                <a:ea typeface="Black Han Sans" pitchFamily="2" charset="-127"/>
              </a:rPr>
              <a:t>)</a:t>
            </a:r>
            <a:r>
              <a:rPr lang="ko-KR" altLang="en-US" sz="2400" dirty="0">
                <a:solidFill>
                  <a:schemeClr val="bg1"/>
                </a:solidFill>
                <a:ea typeface="Black Han Sans" pitchFamily="2" charset="-127"/>
              </a:rPr>
              <a:t>의 예측 값은 </a:t>
            </a:r>
            <a:r>
              <a:rPr lang="en-US" altLang="ko-KR" sz="2400" dirty="0">
                <a:solidFill>
                  <a:schemeClr val="bg1"/>
                </a:solidFill>
                <a:ea typeface="Black Han Sans" pitchFamily="2" charset="-127"/>
              </a:rPr>
              <a:t>845</a:t>
            </a:r>
            <a:r>
              <a:rPr lang="ko-KR" altLang="en-US" sz="2400" dirty="0">
                <a:solidFill>
                  <a:schemeClr val="bg1"/>
                </a:solidFill>
                <a:ea typeface="Black Han Sans" pitchFamily="2" charset="-127"/>
              </a:rPr>
              <a:t>두</a:t>
            </a:r>
            <a:endParaRPr lang="en-US" altLang="ko-KR" sz="24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ea typeface="Black Han Sans" pitchFamily="2" charset="-127"/>
              </a:rPr>
              <a:t>설정한 보호소 유형으로 커버가 되지 않으므로 </a:t>
            </a:r>
            <a:endParaRPr lang="en-US" altLang="ko-KR" sz="24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ea typeface="Black Han Sans" pitchFamily="2" charset="-127"/>
              </a:rPr>
              <a:t>제주도에는 </a:t>
            </a:r>
            <a:r>
              <a:rPr lang="en-US" altLang="ko-KR" sz="2400" dirty="0">
                <a:solidFill>
                  <a:schemeClr val="bg1"/>
                </a:solidFill>
                <a:ea typeface="Black Han Sans" pitchFamily="2" charset="-127"/>
              </a:rPr>
              <a:t>A</a:t>
            </a:r>
            <a:r>
              <a:rPr lang="ko-KR" altLang="en-US" sz="2400" dirty="0">
                <a:solidFill>
                  <a:schemeClr val="bg1"/>
                </a:solidFill>
                <a:ea typeface="Black Han Sans" pitchFamily="2" charset="-127"/>
              </a:rPr>
              <a:t>형 </a:t>
            </a:r>
            <a:r>
              <a:rPr lang="en-US" altLang="ko-KR" sz="2400" dirty="0">
                <a:solidFill>
                  <a:schemeClr val="bg1"/>
                </a:solidFill>
                <a:ea typeface="Black Han Sans" pitchFamily="2" charset="-127"/>
              </a:rPr>
              <a:t>2</a:t>
            </a:r>
            <a:r>
              <a:rPr lang="ko-KR" altLang="en-US" sz="2400" dirty="0">
                <a:solidFill>
                  <a:schemeClr val="bg1"/>
                </a:solidFill>
                <a:ea typeface="Black Han Sans" pitchFamily="2" charset="-127"/>
              </a:rPr>
              <a:t>개가 필요하다</a:t>
            </a:r>
            <a:r>
              <a:rPr lang="en-US" altLang="ko-KR" sz="2400" dirty="0">
                <a:solidFill>
                  <a:schemeClr val="bg1"/>
                </a:solidFill>
                <a:ea typeface="Black Han Sans" pitchFamily="2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ECEA8CD-319F-4D7D-9302-CFF5D54650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6696" r="15084" b="54430"/>
          <a:stretch/>
        </p:blipFill>
        <p:spPr>
          <a:xfrm>
            <a:off x="20668" y="1429142"/>
            <a:ext cx="5353292" cy="4617856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9DA7C3BA-FB28-46BA-B058-643B05037EA7}"/>
              </a:ext>
            </a:extLst>
          </p:cNvPr>
          <p:cNvSpPr/>
          <p:nvPr/>
        </p:nvSpPr>
        <p:spPr>
          <a:xfrm>
            <a:off x="1535042" y="3090004"/>
            <a:ext cx="630426" cy="567159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A</a:t>
            </a:r>
            <a:endParaRPr lang="ko-KR" alt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709AB30-A8EB-447D-A00D-5C89DC97E1A9}"/>
              </a:ext>
            </a:extLst>
          </p:cNvPr>
          <p:cNvSpPr/>
          <p:nvPr/>
        </p:nvSpPr>
        <p:spPr>
          <a:xfrm>
            <a:off x="3410140" y="3502793"/>
            <a:ext cx="630426" cy="567159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lack Han Sans" pitchFamily="2" charset="-127"/>
              </a:rPr>
              <a:t>A</a:t>
            </a:r>
            <a:endParaRPr lang="ko-KR" alt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lack Han Sans" pitchFamily="2" charset="-127"/>
            </a:endParaRPr>
          </a:p>
        </p:txBody>
      </p:sp>
      <p:pic>
        <p:nvPicPr>
          <p:cNvPr id="14" name="그림 13">
            <a:hlinkClick r:id="rId4" action="ppaction://hlinksldjump"/>
            <a:extLst>
              <a:ext uri="{FF2B5EF4-FFF2-40B4-BE49-F238E27FC236}">
                <a16:creationId xmlns:a16="http://schemas.microsoft.com/office/drawing/2014/main" id="{B59840B3-74EC-433A-AADD-F654BB9D7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1535" y="173872"/>
            <a:ext cx="408373" cy="53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38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F79855-C43C-4781-B2DA-9955DA1C225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03A54A0-9DB4-47C4-A9CA-9FBFE3FE0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9707"/>
              </p:ext>
            </p:extLst>
          </p:nvPr>
        </p:nvGraphicFramePr>
        <p:xfrm>
          <a:off x="3757192" y="879879"/>
          <a:ext cx="8141364" cy="12300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596">
                  <a:extLst>
                    <a:ext uri="{9D8B030D-6E8A-4147-A177-3AD203B41FA5}">
                      <a16:colId xmlns:a16="http://schemas.microsoft.com/office/drawing/2014/main" val="762566470"/>
                    </a:ext>
                  </a:extLst>
                </a:gridCol>
                <a:gridCol w="904596">
                  <a:extLst>
                    <a:ext uri="{9D8B030D-6E8A-4147-A177-3AD203B41FA5}">
                      <a16:colId xmlns:a16="http://schemas.microsoft.com/office/drawing/2014/main" val="3481708858"/>
                    </a:ext>
                  </a:extLst>
                </a:gridCol>
                <a:gridCol w="904596">
                  <a:extLst>
                    <a:ext uri="{9D8B030D-6E8A-4147-A177-3AD203B41FA5}">
                      <a16:colId xmlns:a16="http://schemas.microsoft.com/office/drawing/2014/main" val="3089662415"/>
                    </a:ext>
                  </a:extLst>
                </a:gridCol>
                <a:gridCol w="904596">
                  <a:extLst>
                    <a:ext uri="{9D8B030D-6E8A-4147-A177-3AD203B41FA5}">
                      <a16:colId xmlns:a16="http://schemas.microsoft.com/office/drawing/2014/main" val="2656953006"/>
                    </a:ext>
                  </a:extLst>
                </a:gridCol>
                <a:gridCol w="904596">
                  <a:extLst>
                    <a:ext uri="{9D8B030D-6E8A-4147-A177-3AD203B41FA5}">
                      <a16:colId xmlns:a16="http://schemas.microsoft.com/office/drawing/2014/main" val="1598324396"/>
                    </a:ext>
                  </a:extLst>
                </a:gridCol>
                <a:gridCol w="904596">
                  <a:extLst>
                    <a:ext uri="{9D8B030D-6E8A-4147-A177-3AD203B41FA5}">
                      <a16:colId xmlns:a16="http://schemas.microsoft.com/office/drawing/2014/main" val="959297414"/>
                    </a:ext>
                  </a:extLst>
                </a:gridCol>
                <a:gridCol w="904596">
                  <a:extLst>
                    <a:ext uri="{9D8B030D-6E8A-4147-A177-3AD203B41FA5}">
                      <a16:colId xmlns:a16="http://schemas.microsoft.com/office/drawing/2014/main" val="3418902038"/>
                    </a:ext>
                  </a:extLst>
                </a:gridCol>
                <a:gridCol w="904596">
                  <a:extLst>
                    <a:ext uri="{9D8B030D-6E8A-4147-A177-3AD203B41FA5}">
                      <a16:colId xmlns:a16="http://schemas.microsoft.com/office/drawing/2014/main" val="3921204641"/>
                    </a:ext>
                  </a:extLst>
                </a:gridCol>
                <a:gridCol w="904596">
                  <a:extLst>
                    <a:ext uri="{9D8B030D-6E8A-4147-A177-3AD203B41FA5}">
                      <a16:colId xmlns:a16="http://schemas.microsoft.com/office/drawing/2014/main" val="3568615462"/>
                    </a:ext>
                  </a:extLst>
                </a:gridCol>
              </a:tblGrid>
              <a:tr h="6164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1" kern="1200" dirty="0">
                        <a:solidFill>
                          <a:srgbClr val="FF0000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rgbClr val="FF0000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2020</a:t>
                      </a:r>
                      <a:endParaRPr lang="ko-KR" altLang="en-US" sz="1600" b="1" kern="1200" dirty="0">
                        <a:solidFill>
                          <a:srgbClr val="FF0000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rgbClr val="FF0000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2024</a:t>
                      </a:r>
                      <a:endParaRPr lang="ko-KR" altLang="en-US" sz="1600" b="1" kern="1200" dirty="0">
                        <a:solidFill>
                          <a:srgbClr val="FF0000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rgbClr val="FF0000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예상 일 최대 유기동물 수 합</a:t>
                      </a: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486708"/>
                  </a:ext>
                </a:extLst>
              </a:tr>
              <a:tr h="61494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시도</a:t>
                      </a: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총합</a:t>
                      </a: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 err="1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시군직영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시설위탁</a:t>
                      </a: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위탁보호</a:t>
                      </a: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총합</a:t>
                      </a: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A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009565"/>
                  </a:ext>
                </a:extLst>
              </a:tr>
              <a:tr h="61494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서울</a:t>
                      </a: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26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25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4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873090"/>
                  </a:ext>
                </a:extLst>
              </a:tr>
              <a:tr h="61494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부산</a:t>
                      </a:r>
                      <a:endParaRPr lang="en-US" altLang="ko-KR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5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5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194735"/>
                  </a:ext>
                </a:extLst>
              </a:tr>
              <a:tr h="61494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대구</a:t>
                      </a: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24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24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912337"/>
                  </a:ext>
                </a:extLst>
              </a:tr>
              <a:tr h="61494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인천</a:t>
                      </a: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12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12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144083"/>
                  </a:ext>
                </a:extLst>
              </a:tr>
              <a:tr h="61494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광주</a:t>
                      </a: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40282"/>
                  </a:ext>
                </a:extLst>
              </a:tr>
              <a:tr h="61494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대전</a:t>
                      </a: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998455"/>
                  </a:ext>
                </a:extLst>
              </a:tr>
              <a:tr h="61494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울산</a:t>
                      </a: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18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18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347729"/>
                  </a:ext>
                </a:extLst>
              </a:tr>
              <a:tr h="61494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세종</a:t>
                      </a: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404278"/>
                  </a:ext>
                </a:extLst>
              </a:tr>
              <a:tr h="61494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경기</a:t>
                      </a: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54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7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47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15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8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4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706424"/>
                  </a:ext>
                </a:extLst>
              </a:tr>
              <a:tr h="61494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강원</a:t>
                      </a: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19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8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6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6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276599"/>
                  </a:ext>
                </a:extLst>
              </a:tr>
              <a:tr h="61494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충북</a:t>
                      </a: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8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4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734044"/>
                  </a:ext>
                </a:extLst>
              </a:tr>
              <a:tr h="61494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충남</a:t>
                      </a: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16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14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4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339030"/>
                  </a:ext>
                </a:extLst>
              </a:tr>
              <a:tr h="61494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전북</a:t>
                      </a: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23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4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442982"/>
                  </a:ext>
                </a:extLst>
              </a:tr>
              <a:tr h="61494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전남</a:t>
                      </a: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23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8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15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4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209975"/>
                  </a:ext>
                </a:extLst>
              </a:tr>
              <a:tr h="61494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경북</a:t>
                      </a: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24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7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16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7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4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246625"/>
                  </a:ext>
                </a:extLst>
              </a:tr>
              <a:tr h="61494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경남</a:t>
                      </a: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7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4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416543"/>
                  </a:ext>
                </a:extLst>
              </a:tr>
              <a:tr h="61494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제주</a:t>
                      </a: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855159"/>
                  </a:ext>
                </a:extLst>
              </a:tr>
              <a:tr h="61494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계</a:t>
                      </a: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280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47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5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228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70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16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32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22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273846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3CE74E66-A28E-4380-ADE0-BBB156BA085F}"/>
              </a:ext>
            </a:extLst>
          </p:cNvPr>
          <p:cNvGrpSpPr/>
          <p:nvPr/>
        </p:nvGrpSpPr>
        <p:grpSpPr>
          <a:xfrm>
            <a:off x="714310" y="356660"/>
            <a:ext cx="1873026" cy="523220"/>
            <a:chOff x="2798515" y="2497976"/>
            <a:chExt cx="1873026" cy="5232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76D372-7FF2-4AD3-B940-0D6152709D0D}"/>
                </a:ext>
              </a:extLst>
            </p:cNvPr>
            <p:cNvSpPr txBox="1"/>
            <p:nvPr/>
          </p:nvSpPr>
          <p:spPr>
            <a:xfrm>
              <a:off x="3018471" y="2497976"/>
              <a:ext cx="16530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ea typeface="Black Han Sans" pitchFamily="2" charset="-127"/>
                </a:rPr>
                <a:t>분석 결과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6E46B88-A718-4F0D-9EB8-78425FC1C1F5}"/>
                </a:ext>
              </a:extLst>
            </p:cNvPr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0D5DFD4-ACD3-44FF-9787-F97B47D797E8}"/>
              </a:ext>
            </a:extLst>
          </p:cNvPr>
          <p:cNvSpPr txBox="1"/>
          <p:nvPr/>
        </p:nvSpPr>
        <p:spPr>
          <a:xfrm>
            <a:off x="934266" y="879879"/>
            <a:ext cx="1380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E699"/>
                </a:solidFill>
                <a:ea typeface="Black Han Sans" pitchFamily="2" charset="-127"/>
              </a:rPr>
              <a:t>정리 </a:t>
            </a:r>
          </a:p>
        </p:txBody>
      </p:sp>
      <p:pic>
        <p:nvPicPr>
          <p:cNvPr id="3" name="그래픽 2" descr="Arrow Down 단색으로 채워진">
            <a:extLst>
              <a:ext uri="{FF2B5EF4-FFF2-40B4-BE49-F238E27FC236}">
                <a16:creationId xmlns:a16="http://schemas.microsoft.com/office/drawing/2014/main" id="{929A762F-C6C0-4D7B-9129-306E76D36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460" y="2020844"/>
            <a:ext cx="2589564" cy="258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74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F79855-C43C-4781-B2DA-9955DA1C225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CE74E66-A28E-4380-ADE0-BBB156BA085F}"/>
              </a:ext>
            </a:extLst>
          </p:cNvPr>
          <p:cNvGrpSpPr/>
          <p:nvPr/>
        </p:nvGrpSpPr>
        <p:grpSpPr>
          <a:xfrm>
            <a:off x="714310" y="356660"/>
            <a:ext cx="1873026" cy="523220"/>
            <a:chOff x="2798515" y="2497976"/>
            <a:chExt cx="1873026" cy="5232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76D372-7FF2-4AD3-B940-0D6152709D0D}"/>
                </a:ext>
              </a:extLst>
            </p:cNvPr>
            <p:cNvSpPr txBox="1"/>
            <p:nvPr/>
          </p:nvSpPr>
          <p:spPr>
            <a:xfrm>
              <a:off x="3018471" y="2497976"/>
              <a:ext cx="16530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ea typeface="Black Han Sans" pitchFamily="2" charset="-127"/>
                </a:rPr>
                <a:t>분석 결과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6E46B88-A718-4F0D-9EB8-78425FC1C1F5}"/>
                </a:ext>
              </a:extLst>
            </p:cNvPr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0D5DFD4-ACD3-44FF-9787-F97B47D797E8}"/>
              </a:ext>
            </a:extLst>
          </p:cNvPr>
          <p:cNvSpPr txBox="1"/>
          <p:nvPr/>
        </p:nvSpPr>
        <p:spPr>
          <a:xfrm>
            <a:off x="934266" y="879879"/>
            <a:ext cx="1380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E699"/>
                </a:solidFill>
                <a:ea typeface="Black Han Sans" pitchFamily="2" charset="-127"/>
              </a:rPr>
              <a:t>정리 </a:t>
            </a:r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64BCA610-6BA4-408B-A6F9-F6B0F6B63E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692050"/>
              </p:ext>
            </p:extLst>
          </p:nvPr>
        </p:nvGraphicFramePr>
        <p:xfrm>
          <a:off x="3757192" y="-5395453"/>
          <a:ext cx="8141364" cy="12300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596">
                  <a:extLst>
                    <a:ext uri="{9D8B030D-6E8A-4147-A177-3AD203B41FA5}">
                      <a16:colId xmlns:a16="http://schemas.microsoft.com/office/drawing/2014/main" val="762566470"/>
                    </a:ext>
                  </a:extLst>
                </a:gridCol>
                <a:gridCol w="904596">
                  <a:extLst>
                    <a:ext uri="{9D8B030D-6E8A-4147-A177-3AD203B41FA5}">
                      <a16:colId xmlns:a16="http://schemas.microsoft.com/office/drawing/2014/main" val="3481708858"/>
                    </a:ext>
                  </a:extLst>
                </a:gridCol>
                <a:gridCol w="904596">
                  <a:extLst>
                    <a:ext uri="{9D8B030D-6E8A-4147-A177-3AD203B41FA5}">
                      <a16:colId xmlns:a16="http://schemas.microsoft.com/office/drawing/2014/main" val="3089662415"/>
                    </a:ext>
                  </a:extLst>
                </a:gridCol>
                <a:gridCol w="904596">
                  <a:extLst>
                    <a:ext uri="{9D8B030D-6E8A-4147-A177-3AD203B41FA5}">
                      <a16:colId xmlns:a16="http://schemas.microsoft.com/office/drawing/2014/main" val="2656953006"/>
                    </a:ext>
                  </a:extLst>
                </a:gridCol>
                <a:gridCol w="904596">
                  <a:extLst>
                    <a:ext uri="{9D8B030D-6E8A-4147-A177-3AD203B41FA5}">
                      <a16:colId xmlns:a16="http://schemas.microsoft.com/office/drawing/2014/main" val="1598324396"/>
                    </a:ext>
                  </a:extLst>
                </a:gridCol>
                <a:gridCol w="904596">
                  <a:extLst>
                    <a:ext uri="{9D8B030D-6E8A-4147-A177-3AD203B41FA5}">
                      <a16:colId xmlns:a16="http://schemas.microsoft.com/office/drawing/2014/main" val="959297414"/>
                    </a:ext>
                  </a:extLst>
                </a:gridCol>
                <a:gridCol w="904596">
                  <a:extLst>
                    <a:ext uri="{9D8B030D-6E8A-4147-A177-3AD203B41FA5}">
                      <a16:colId xmlns:a16="http://schemas.microsoft.com/office/drawing/2014/main" val="3418902038"/>
                    </a:ext>
                  </a:extLst>
                </a:gridCol>
                <a:gridCol w="904596">
                  <a:extLst>
                    <a:ext uri="{9D8B030D-6E8A-4147-A177-3AD203B41FA5}">
                      <a16:colId xmlns:a16="http://schemas.microsoft.com/office/drawing/2014/main" val="3921204641"/>
                    </a:ext>
                  </a:extLst>
                </a:gridCol>
                <a:gridCol w="904596">
                  <a:extLst>
                    <a:ext uri="{9D8B030D-6E8A-4147-A177-3AD203B41FA5}">
                      <a16:colId xmlns:a16="http://schemas.microsoft.com/office/drawing/2014/main" val="3568615462"/>
                    </a:ext>
                  </a:extLst>
                </a:gridCol>
              </a:tblGrid>
              <a:tr h="6164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1" kern="1200" dirty="0">
                        <a:solidFill>
                          <a:srgbClr val="FF0000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rgbClr val="FF0000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2020</a:t>
                      </a:r>
                      <a:endParaRPr lang="ko-KR" altLang="en-US" sz="1600" b="1" kern="1200" dirty="0">
                        <a:solidFill>
                          <a:srgbClr val="FF0000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rgbClr val="FF0000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2024</a:t>
                      </a:r>
                      <a:endParaRPr lang="ko-KR" altLang="en-US" sz="1600" b="1" kern="1200" dirty="0">
                        <a:solidFill>
                          <a:srgbClr val="FF0000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rgbClr val="FF0000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예상 일 최대 유기동물 수 합</a:t>
                      </a: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486708"/>
                  </a:ext>
                </a:extLst>
              </a:tr>
              <a:tr h="61494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시도</a:t>
                      </a: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총합</a:t>
                      </a: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 err="1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시군직영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시설위탁</a:t>
                      </a: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위탁보호</a:t>
                      </a: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총합</a:t>
                      </a: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A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009565"/>
                  </a:ext>
                </a:extLst>
              </a:tr>
              <a:tr h="61494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서울</a:t>
                      </a: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26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25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4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873090"/>
                  </a:ext>
                </a:extLst>
              </a:tr>
              <a:tr h="61494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부산</a:t>
                      </a:r>
                      <a:endParaRPr lang="en-US" altLang="ko-KR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5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5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194735"/>
                  </a:ext>
                </a:extLst>
              </a:tr>
              <a:tr h="61494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대구</a:t>
                      </a: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24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24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912337"/>
                  </a:ext>
                </a:extLst>
              </a:tr>
              <a:tr h="61494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인천</a:t>
                      </a: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12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12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144083"/>
                  </a:ext>
                </a:extLst>
              </a:tr>
              <a:tr h="61494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광주</a:t>
                      </a: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40282"/>
                  </a:ext>
                </a:extLst>
              </a:tr>
              <a:tr h="61494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대전</a:t>
                      </a: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998455"/>
                  </a:ext>
                </a:extLst>
              </a:tr>
              <a:tr h="61494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울산</a:t>
                      </a: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18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18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347729"/>
                  </a:ext>
                </a:extLst>
              </a:tr>
              <a:tr h="61494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세종</a:t>
                      </a: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404278"/>
                  </a:ext>
                </a:extLst>
              </a:tr>
              <a:tr h="61494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경기</a:t>
                      </a: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54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7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47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15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8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4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706424"/>
                  </a:ext>
                </a:extLst>
              </a:tr>
              <a:tr h="61494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강원</a:t>
                      </a: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19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8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6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6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276599"/>
                  </a:ext>
                </a:extLst>
              </a:tr>
              <a:tr h="61494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충북</a:t>
                      </a: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8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4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734044"/>
                  </a:ext>
                </a:extLst>
              </a:tr>
              <a:tr h="61494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충남</a:t>
                      </a: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16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14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4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339030"/>
                  </a:ext>
                </a:extLst>
              </a:tr>
              <a:tr h="61494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전북</a:t>
                      </a: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23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4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442982"/>
                  </a:ext>
                </a:extLst>
              </a:tr>
              <a:tr h="61494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전남</a:t>
                      </a: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23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8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15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4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209975"/>
                  </a:ext>
                </a:extLst>
              </a:tr>
              <a:tr h="61494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경북</a:t>
                      </a: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24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7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16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7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4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246625"/>
                  </a:ext>
                </a:extLst>
              </a:tr>
              <a:tr h="61494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경남</a:t>
                      </a: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7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4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416543"/>
                  </a:ext>
                </a:extLst>
              </a:tr>
              <a:tr h="61494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제주</a:t>
                      </a: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855159"/>
                  </a:ext>
                </a:extLst>
              </a:tr>
              <a:tr h="61494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계</a:t>
                      </a: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280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47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5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228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70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16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32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22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273846"/>
                  </a:ext>
                </a:extLst>
              </a:tr>
            </a:tbl>
          </a:graphicData>
        </a:graphic>
      </p:graphicFrame>
      <p:pic>
        <p:nvPicPr>
          <p:cNvPr id="26" name="그래픽 25" descr="Arrow Down 단색으로 채워진">
            <a:extLst>
              <a:ext uri="{FF2B5EF4-FFF2-40B4-BE49-F238E27FC236}">
                <a16:creationId xmlns:a16="http://schemas.microsoft.com/office/drawing/2014/main" id="{E5EACA39-56BE-40A3-85A6-0C100E1A7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4185" y="7375456"/>
            <a:ext cx="2589564" cy="258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263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F79855-C43C-4781-B2DA-9955DA1C225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CE74E66-A28E-4380-ADE0-BBB156BA085F}"/>
              </a:ext>
            </a:extLst>
          </p:cNvPr>
          <p:cNvGrpSpPr/>
          <p:nvPr/>
        </p:nvGrpSpPr>
        <p:grpSpPr>
          <a:xfrm>
            <a:off x="714310" y="356660"/>
            <a:ext cx="1873026" cy="523220"/>
            <a:chOff x="2798515" y="2497976"/>
            <a:chExt cx="1873026" cy="5232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76D372-7FF2-4AD3-B940-0D6152709D0D}"/>
                </a:ext>
              </a:extLst>
            </p:cNvPr>
            <p:cNvSpPr txBox="1"/>
            <p:nvPr/>
          </p:nvSpPr>
          <p:spPr>
            <a:xfrm>
              <a:off x="3018471" y="2497976"/>
              <a:ext cx="16530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ea typeface="Black Han Sans" pitchFamily="2" charset="-127"/>
                </a:rPr>
                <a:t>분석 결과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6E46B88-A718-4F0D-9EB8-78425FC1C1F5}"/>
                </a:ext>
              </a:extLst>
            </p:cNvPr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0D5DFD4-ACD3-44FF-9787-F97B47D797E8}"/>
              </a:ext>
            </a:extLst>
          </p:cNvPr>
          <p:cNvSpPr txBox="1"/>
          <p:nvPr/>
        </p:nvSpPr>
        <p:spPr>
          <a:xfrm>
            <a:off x="934266" y="879879"/>
            <a:ext cx="1380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E699"/>
                </a:solidFill>
                <a:ea typeface="Black Han Sans" pitchFamily="2" charset="-127"/>
              </a:rPr>
              <a:t>정리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651171-C175-4305-AADC-E447A3AC4D5B}"/>
              </a:ext>
            </a:extLst>
          </p:cNvPr>
          <p:cNvSpPr txBox="1"/>
          <p:nvPr/>
        </p:nvSpPr>
        <p:spPr>
          <a:xfrm>
            <a:off x="11038297" y="327325"/>
            <a:ext cx="936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ea typeface="Black Han Sans" pitchFamily="2" charset="-127"/>
              </a:rPr>
              <a:t>결과 정리</a:t>
            </a:r>
            <a:endParaRPr lang="en-US" altLang="ko-KR" sz="16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F9CF68-C843-4551-A407-9AEA443E9952}"/>
              </a:ext>
            </a:extLst>
          </p:cNvPr>
          <p:cNvSpPr txBox="1"/>
          <p:nvPr/>
        </p:nvSpPr>
        <p:spPr>
          <a:xfrm>
            <a:off x="414312" y="1533297"/>
            <a:ext cx="447145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ea typeface="Black Han Sans" pitchFamily="2" charset="-127"/>
              </a:rPr>
              <a:t>결론적으로</a:t>
            </a:r>
            <a:r>
              <a:rPr lang="en-US" altLang="ko-KR" sz="1600" dirty="0">
                <a:solidFill>
                  <a:schemeClr val="bg1"/>
                </a:solidFill>
                <a:ea typeface="Black Han Sans" pitchFamily="2" charset="-127"/>
              </a:rPr>
              <a:t>, </a:t>
            </a:r>
          </a:p>
          <a:p>
            <a:r>
              <a:rPr lang="en-US" altLang="ko-KR" sz="1600" dirty="0">
                <a:solidFill>
                  <a:schemeClr val="bg1"/>
                </a:solidFill>
                <a:ea typeface="Black Han Sans" pitchFamily="2" charset="-127"/>
              </a:rPr>
              <a:t>2024</a:t>
            </a:r>
            <a:r>
              <a:rPr lang="ko-KR" altLang="en-US" sz="1600" dirty="0">
                <a:solidFill>
                  <a:schemeClr val="bg1"/>
                </a:solidFill>
                <a:ea typeface="Black Han Sans" pitchFamily="2" charset="-127"/>
              </a:rPr>
              <a:t>년 직영 보호센터는 총 </a:t>
            </a:r>
            <a:r>
              <a:rPr lang="en-US" altLang="ko-KR" sz="1600" dirty="0">
                <a:solidFill>
                  <a:schemeClr val="bg1"/>
                </a:solidFill>
                <a:ea typeface="Black Han Sans" pitchFamily="2" charset="-127"/>
              </a:rPr>
              <a:t>70</a:t>
            </a:r>
            <a:r>
              <a:rPr lang="ko-KR" altLang="en-US" sz="1600" dirty="0">
                <a:solidFill>
                  <a:schemeClr val="bg1"/>
                </a:solidFill>
                <a:ea typeface="Black Han Sans" pitchFamily="2" charset="-127"/>
              </a:rPr>
              <a:t>개</a:t>
            </a:r>
            <a:r>
              <a:rPr lang="en-US" altLang="ko-KR" sz="1600" dirty="0">
                <a:solidFill>
                  <a:schemeClr val="bg1"/>
                </a:solidFill>
                <a:ea typeface="Black Han Sans" pitchFamily="2" charset="-127"/>
              </a:rPr>
              <a:t>, </a:t>
            </a:r>
          </a:p>
          <a:p>
            <a:r>
              <a:rPr lang="en-US" altLang="ko-KR" sz="1600" dirty="0">
                <a:solidFill>
                  <a:schemeClr val="bg1"/>
                </a:solidFill>
                <a:ea typeface="Black Han Sans" pitchFamily="2" charset="-127"/>
              </a:rPr>
              <a:t>A</a:t>
            </a:r>
            <a:r>
              <a:rPr lang="ko-KR" altLang="en-US" sz="1600" dirty="0">
                <a:solidFill>
                  <a:schemeClr val="bg1"/>
                </a:solidFill>
                <a:ea typeface="Black Han Sans" pitchFamily="2" charset="-127"/>
              </a:rPr>
              <a:t>형은 </a:t>
            </a:r>
            <a:r>
              <a:rPr lang="en-US" altLang="ko-KR" sz="1600" dirty="0">
                <a:solidFill>
                  <a:schemeClr val="bg1"/>
                </a:solidFill>
                <a:ea typeface="Black Han Sans" pitchFamily="2" charset="-127"/>
              </a:rPr>
              <a:t>16 </a:t>
            </a:r>
            <a:r>
              <a:rPr lang="ko-KR" altLang="en-US" sz="1600" dirty="0">
                <a:solidFill>
                  <a:schemeClr val="bg1"/>
                </a:solidFill>
                <a:ea typeface="Black Han Sans" pitchFamily="2" charset="-127"/>
              </a:rPr>
              <a:t>개</a:t>
            </a:r>
            <a:r>
              <a:rPr lang="en-US" altLang="ko-KR" sz="1600" dirty="0">
                <a:solidFill>
                  <a:schemeClr val="bg1"/>
                </a:solidFill>
                <a:ea typeface="Black Han Sans" pitchFamily="2" charset="-127"/>
              </a:rPr>
              <a:t>, B</a:t>
            </a:r>
            <a:r>
              <a:rPr lang="ko-KR" altLang="en-US" sz="1600" dirty="0">
                <a:solidFill>
                  <a:schemeClr val="bg1"/>
                </a:solidFill>
                <a:ea typeface="Black Han Sans" pitchFamily="2" charset="-127"/>
              </a:rPr>
              <a:t>형은 </a:t>
            </a:r>
            <a:r>
              <a:rPr lang="en-US" altLang="ko-KR" sz="1600" dirty="0">
                <a:solidFill>
                  <a:schemeClr val="bg1"/>
                </a:solidFill>
                <a:ea typeface="Black Han Sans" pitchFamily="2" charset="-127"/>
              </a:rPr>
              <a:t>32 </a:t>
            </a:r>
            <a:r>
              <a:rPr lang="ko-KR" altLang="en-US" sz="1600" dirty="0">
                <a:solidFill>
                  <a:schemeClr val="bg1"/>
                </a:solidFill>
                <a:ea typeface="Black Han Sans" pitchFamily="2" charset="-127"/>
              </a:rPr>
              <a:t>개</a:t>
            </a:r>
            <a:r>
              <a:rPr lang="en-US" altLang="ko-KR" sz="1600" dirty="0">
                <a:solidFill>
                  <a:schemeClr val="bg1"/>
                </a:solidFill>
                <a:ea typeface="Black Han Sans" pitchFamily="2" charset="-127"/>
              </a:rPr>
              <a:t>, C</a:t>
            </a:r>
            <a:r>
              <a:rPr lang="ko-KR" altLang="en-US" sz="1600" dirty="0">
                <a:solidFill>
                  <a:schemeClr val="bg1"/>
                </a:solidFill>
                <a:ea typeface="Black Han Sans" pitchFamily="2" charset="-127"/>
              </a:rPr>
              <a:t>형은 </a:t>
            </a:r>
            <a:r>
              <a:rPr lang="en-US" altLang="ko-KR" sz="1600" dirty="0">
                <a:solidFill>
                  <a:schemeClr val="bg1"/>
                </a:solidFill>
                <a:ea typeface="Black Han Sans" pitchFamily="2" charset="-127"/>
              </a:rPr>
              <a:t>22 </a:t>
            </a:r>
            <a:r>
              <a:rPr lang="ko-KR" altLang="en-US" sz="1600" dirty="0">
                <a:solidFill>
                  <a:schemeClr val="bg1"/>
                </a:solidFill>
                <a:ea typeface="Black Han Sans" pitchFamily="2" charset="-127"/>
              </a:rPr>
              <a:t>개가 </a:t>
            </a:r>
            <a:endParaRPr lang="en-US" altLang="ko-KR" sz="16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ea typeface="Black Han Sans" pitchFamily="2" charset="-127"/>
              </a:rPr>
              <a:t>필요합니다</a:t>
            </a:r>
            <a:r>
              <a:rPr lang="en-US" altLang="ko-KR" sz="1600" dirty="0">
                <a:solidFill>
                  <a:schemeClr val="bg1"/>
                </a:solidFill>
                <a:ea typeface="Black Han Sans" pitchFamily="2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ea typeface="Black Han Sans" pitchFamily="2" charset="-127"/>
              </a:rPr>
              <a:t>2020</a:t>
            </a:r>
            <a:r>
              <a:rPr lang="ko-KR" altLang="en-US" sz="1600" dirty="0">
                <a:solidFill>
                  <a:schemeClr val="bg1"/>
                </a:solidFill>
                <a:ea typeface="Black Han Sans" pitchFamily="2" charset="-127"/>
              </a:rPr>
              <a:t>년과 비교하여 볼 때</a:t>
            </a:r>
            <a:r>
              <a:rPr lang="en-US" altLang="ko-KR" sz="1600" dirty="0">
                <a:solidFill>
                  <a:schemeClr val="bg1"/>
                </a:solidFill>
                <a:ea typeface="Black Han Sans" pitchFamily="2" charset="-127"/>
              </a:rPr>
              <a:t>,</a:t>
            </a:r>
          </a:p>
          <a:p>
            <a:r>
              <a:rPr lang="ko-KR" altLang="en-US" sz="1600" dirty="0">
                <a:solidFill>
                  <a:schemeClr val="bg1"/>
                </a:solidFill>
                <a:ea typeface="Black Han Sans" pitchFamily="2" charset="-127"/>
              </a:rPr>
              <a:t>직영 보호센터는 총 </a:t>
            </a:r>
            <a:r>
              <a:rPr lang="en-US" altLang="ko-KR" sz="1600" dirty="0">
                <a:solidFill>
                  <a:schemeClr val="bg1"/>
                </a:solidFill>
                <a:ea typeface="Black Han Sans" pitchFamily="2" charset="-127"/>
              </a:rPr>
              <a:t>23</a:t>
            </a:r>
            <a:r>
              <a:rPr lang="ko-KR" altLang="en-US" sz="1600" dirty="0">
                <a:solidFill>
                  <a:schemeClr val="bg1"/>
                </a:solidFill>
                <a:ea typeface="Black Han Sans" pitchFamily="2" charset="-127"/>
              </a:rPr>
              <a:t>개의 직영이 필요합니다</a:t>
            </a:r>
            <a:endParaRPr lang="en-US" altLang="ko-KR" sz="1600" dirty="0">
              <a:solidFill>
                <a:schemeClr val="bg1"/>
              </a:solidFill>
              <a:ea typeface="Black Han Sans" pitchFamily="2" charset="-127"/>
            </a:endParaRPr>
          </a:p>
          <a:p>
            <a:endParaRPr lang="en-US" altLang="ko-KR" sz="16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ea typeface="Black Han Sans" pitchFamily="2" charset="-127"/>
              </a:rPr>
              <a:t>총 직영 수로만 볼 때</a:t>
            </a:r>
            <a:r>
              <a:rPr lang="en-US" altLang="ko-KR" sz="1600" dirty="0">
                <a:solidFill>
                  <a:schemeClr val="bg1"/>
                </a:solidFill>
                <a:ea typeface="Black Han Sans" pitchFamily="2" charset="-127"/>
              </a:rPr>
              <a:t>,</a:t>
            </a:r>
          </a:p>
          <a:p>
            <a:r>
              <a:rPr lang="ko-KR" altLang="en-US" sz="1600" dirty="0">
                <a:solidFill>
                  <a:schemeClr val="bg1"/>
                </a:solidFill>
                <a:ea typeface="Black Han Sans" pitchFamily="2" charset="-127"/>
              </a:rPr>
              <a:t>서울</a:t>
            </a:r>
            <a:r>
              <a:rPr lang="en-US" altLang="ko-KR" sz="1600" dirty="0">
                <a:solidFill>
                  <a:schemeClr val="bg1"/>
                </a:solidFill>
                <a:ea typeface="Black Han Sans" pitchFamily="2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ea typeface="Black Han Sans" pitchFamily="2" charset="-127"/>
              </a:rPr>
              <a:t>부산</a:t>
            </a:r>
            <a:r>
              <a:rPr lang="en-US" altLang="ko-KR" sz="1600" dirty="0">
                <a:solidFill>
                  <a:schemeClr val="bg1"/>
                </a:solidFill>
                <a:ea typeface="Black Han Sans" pitchFamily="2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ea typeface="Black Han Sans" pitchFamily="2" charset="-127"/>
              </a:rPr>
              <a:t>대구</a:t>
            </a:r>
            <a:r>
              <a:rPr lang="en-US" altLang="ko-KR" sz="1600" dirty="0">
                <a:solidFill>
                  <a:schemeClr val="bg1"/>
                </a:solidFill>
                <a:ea typeface="Black Han Sans" pitchFamily="2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ea typeface="Black Han Sans" pitchFamily="2" charset="-127"/>
              </a:rPr>
              <a:t>인천</a:t>
            </a:r>
            <a:r>
              <a:rPr lang="en-US" altLang="ko-KR" sz="1600" dirty="0">
                <a:solidFill>
                  <a:schemeClr val="bg1"/>
                </a:solidFill>
                <a:ea typeface="Black Han Sans" pitchFamily="2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ea typeface="Black Han Sans" pitchFamily="2" charset="-127"/>
              </a:rPr>
              <a:t>광주</a:t>
            </a:r>
            <a:r>
              <a:rPr lang="en-US" altLang="ko-KR" sz="1600" dirty="0">
                <a:solidFill>
                  <a:schemeClr val="bg1"/>
                </a:solidFill>
                <a:ea typeface="Black Han Sans" pitchFamily="2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ea typeface="Black Han Sans" pitchFamily="2" charset="-127"/>
              </a:rPr>
              <a:t>울산</a:t>
            </a:r>
            <a:r>
              <a:rPr lang="en-US" altLang="ko-KR" sz="1600" dirty="0">
                <a:solidFill>
                  <a:schemeClr val="bg1"/>
                </a:solidFill>
                <a:ea typeface="Black Han Sans" pitchFamily="2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ea typeface="Black Han Sans" pitchFamily="2" charset="-127"/>
              </a:rPr>
              <a:t>세종</a:t>
            </a:r>
            <a:r>
              <a:rPr lang="en-US" altLang="ko-KR" sz="1600" dirty="0">
                <a:solidFill>
                  <a:schemeClr val="bg1"/>
                </a:solidFill>
                <a:ea typeface="Black Han Sans" pitchFamily="2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ea typeface="Black Han Sans" pitchFamily="2" charset="-127"/>
              </a:rPr>
              <a:t>경기</a:t>
            </a:r>
            <a:r>
              <a:rPr lang="en-US" altLang="ko-KR" sz="1600" dirty="0">
                <a:solidFill>
                  <a:schemeClr val="bg1"/>
                </a:solidFill>
                <a:ea typeface="Black Han Sans" pitchFamily="2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ea typeface="Black Han Sans" pitchFamily="2" charset="-127"/>
              </a:rPr>
              <a:t>충북</a:t>
            </a:r>
            <a:r>
              <a:rPr lang="en-US" altLang="ko-KR" sz="1600" dirty="0">
                <a:solidFill>
                  <a:schemeClr val="bg1"/>
                </a:solidFill>
                <a:ea typeface="Black Han Sans" pitchFamily="2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ea typeface="Black Han Sans" pitchFamily="2" charset="-127"/>
              </a:rPr>
              <a:t>충남</a:t>
            </a:r>
            <a:r>
              <a:rPr lang="en-US" altLang="ko-KR" sz="1600" dirty="0">
                <a:solidFill>
                  <a:schemeClr val="bg1"/>
                </a:solidFill>
                <a:ea typeface="Black Han Sans" pitchFamily="2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ea typeface="Black Han Sans" pitchFamily="2" charset="-127"/>
              </a:rPr>
              <a:t>전북</a:t>
            </a:r>
            <a:r>
              <a:rPr lang="en-US" altLang="ko-KR" sz="1600" dirty="0">
                <a:solidFill>
                  <a:schemeClr val="bg1"/>
                </a:solidFill>
                <a:ea typeface="Black Han Sans" pitchFamily="2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ea typeface="Black Han Sans" pitchFamily="2" charset="-127"/>
              </a:rPr>
              <a:t>제주에서</a:t>
            </a:r>
            <a:endParaRPr lang="en-US" altLang="ko-KR" sz="16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ea typeface="Black Han Sans" pitchFamily="2" charset="-127"/>
              </a:rPr>
              <a:t>직영 보호센터가 부족합니다</a:t>
            </a:r>
            <a:r>
              <a:rPr lang="en-US" altLang="ko-KR" sz="1600" dirty="0">
                <a:solidFill>
                  <a:schemeClr val="bg1"/>
                </a:solidFill>
                <a:ea typeface="Black Han Sans" pitchFamily="2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ea typeface="Black Han Sans" pitchFamily="2" charset="-127"/>
              </a:rPr>
              <a:t>총 직영 수로만 볼 때</a:t>
            </a:r>
            <a:r>
              <a:rPr lang="en-US" altLang="ko-KR" sz="1600" dirty="0">
                <a:solidFill>
                  <a:schemeClr val="bg1"/>
                </a:solidFill>
                <a:ea typeface="Black Han Sans" pitchFamily="2" charset="-127"/>
              </a:rPr>
              <a:t>,</a:t>
            </a:r>
          </a:p>
          <a:p>
            <a:r>
              <a:rPr lang="ko-KR" altLang="en-US" sz="1600" dirty="0">
                <a:solidFill>
                  <a:schemeClr val="bg1"/>
                </a:solidFill>
                <a:ea typeface="Black Han Sans" pitchFamily="2" charset="-127"/>
              </a:rPr>
              <a:t>대전</a:t>
            </a:r>
            <a:r>
              <a:rPr lang="en-US" altLang="ko-KR" sz="1600" dirty="0">
                <a:solidFill>
                  <a:schemeClr val="bg1"/>
                </a:solidFill>
                <a:ea typeface="Black Han Sans" pitchFamily="2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ea typeface="Black Han Sans" pitchFamily="2" charset="-127"/>
              </a:rPr>
              <a:t>강원</a:t>
            </a:r>
            <a:r>
              <a:rPr lang="en-US" altLang="ko-KR" sz="1600" dirty="0">
                <a:solidFill>
                  <a:schemeClr val="bg1"/>
                </a:solidFill>
                <a:ea typeface="Black Han Sans" pitchFamily="2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ea typeface="Black Han Sans" pitchFamily="2" charset="-127"/>
              </a:rPr>
              <a:t>전남</a:t>
            </a:r>
            <a:r>
              <a:rPr lang="en-US" altLang="ko-KR" sz="1600" dirty="0">
                <a:solidFill>
                  <a:schemeClr val="bg1"/>
                </a:solidFill>
                <a:ea typeface="Black Han Sans" pitchFamily="2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ea typeface="Black Han Sans" pitchFamily="2" charset="-127"/>
              </a:rPr>
              <a:t>경북</a:t>
            </a:r>
            <a:r>
              <a:rPr lang="en-US" altLang="ko-KR" sz="1600" dirty="0">
                <a:solidFill>
                  <a:schemeClr val="bg1"/>
                </a:solidFill>
                <a:ea typeface="Black Han Sans" pitchFamily="2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ea typeface="Black Han Sans" pitchFamily="2" charset="-127"/>
              </a:rPr>
              <a:t>경남에서</a:t>
            </a:r>
            <a:endParaRPr lang="en-US" altLang="ko-KR" sz="16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ea typeface="Black Han Sans" pitchFamily="2" charset="-127"/>
              </a:rPr>
              <a:t>직영 보호센터는 적정</a:t>
            </a:r>
            <a:r>
              <a:rPr lang="en-US" altLang="ko-KR" sz="1600" dirty="0">
                <a:solidFill>
                  <a:schemeClr val="bg1"/>
                </a:solidFill>
                <a:ea typeface="Black Han Sans" pitchFamily="2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ea typeface="Black Han Sans" pitchFamily="2" charset="-127"/>
              </a:rPr>
              <a:t>및 충분합니다</a:t>
            </a:r>
            <a:r>
              <a:rPr lang="en-US" altLang="ko-KR" sz="1600" dirty="0">
                <a:solidFill>
                  <a:schemeClr val="bg1"/>
                </a:solidFill>
                <a:ea typeface="Black Han Sans" pitchFamily="2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ea typeface="Black Han Sans" pitchFamily="2" charset="-127"/>
              </a:rPr>
              <a:t>※ </a:t>
            </a:r>
            <a:r>
              <a:rPr lang="ko-KR" altLang="en-US" sz="1600" dirty="0">
                <a:solidFill>
                  <a:schemeClr val="bg1"/>
                </a:solidFill>
                <a:ea typeface="Black Han Sans" pitchFamily="2" charset="-127"/>
              </a:rPr>
              <a:t>하지만 개수가 충분할지라도 보호소의 규모는 고려되지 않았기 때문에 각 시도별 세부적인 분석 필요</a:t>
            </a:r>
            <a:endParaRPr lang="en-US" altLang="ko-KR" sz="16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5CB0098B-CBA7-498B-A497-809FEA2A0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269433"/>
              </p:ext>
            </p:extLst>
          </p:nvPr>
        </p:nvGraphicFramePr>
        <p:xfrm>
          <a:off x="5197717" y="-4160"/>
          <a:ext cx="5821344" cy="686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816">
                  <a:extLst>
                    <a:ext uri="{9D8B030D-6E8A-4147-A177-3AD203B41FA5}">
                      <a16:colId xmlns:a16="http://schemas.microsoft.com/office/drawing/2014/main" val="762566470"/>
                    </a:ext>
                  </a:extLst>
                </a:gridCol>
                <a:gridCol w="646816">
                  <a:extLst>
                    <a:ext uri="{9D8B030D-6E8A-4147-A177-3AD203B41FA5}">
                      <a16:colId xmlns:a16="http://schemas.microsoft.com/office/drawing/2014/main" val="3481708858"/>
                    </a:ext>
                  </a:extLst>
                </a:gridCol>
                <a:gridCol w="646816">
                  <a:extLst>
                    <a:ext uri="{9D8B030D-6E8A-4147-A177-3AD203B41FA5}">
                      <a16:colId xmlns:a16="http://schemas.microsoft.com/office/drawing/2014/main" val="3089662415"/>
                    </a:ext>
                  </a:extLst>
                </a:gridCol>
                <a:gridCol w="646816">
                  <a:extLst>
                    <a:ext uri="{9D8B030D-6E8A-4147-A177-3AD203B41FA5}">
                      <a16:colId xmlns:a16="http://schemas.microsoft.com/office/drawing/2014/main" val="2656953006"/>
                    </a:ext>
                  </a:extLst>
                </a:gridCol>
                <a:gridCol w="646816">
                  <a:extLst>
                    <a:ext uri="{9D8B030D-6E8A-4147-A177-3AD203B41FA5}">
                      <a16:colId xmlns:a16="http://schemas.microsoft.com/office/drawing/2014/main" val="1598324396"/>
                    </a:ext>
                  </a:extLst>
                </a:gridCol>
                <a:gridCol w="646816">
                  <a:extLst>
                    <a:ext uri="{9D8B030D-6E8A-4147-A177-3AD203B41FA5}">
                      <a16:colId xmlns:a16="http://schemas.microsoft.com/office/drawing/2014/main" val="959297414"/>
                    </a:ext>
                  </a:extLst>
                </a:gridCol>
                <a:gridCol w="646816">
                  <a:extLst>
                    <a:ext uri="{9D8B030D-6E8A-4147-A177-3AD203B41FA5}">
                      <a16:colId xmlns:a16="http://schemas.microsoft.com/office/drawing/2014/main" val="3418902038"/>
                    </a:ext>
                  </a:extLst>
                </a:gridCol>
                <a:gridCol w="646816">
                  <a:extLst>
                    <a:ext uri="{9D8B030D-6E8A-4147-A177-3AD203B41FA5}">
                      <a16:colId xmlns:a16="http://schemas.microsoft.com/office/drawing/2014/main" val="3921204641"/>
                    </a:ext>
                  </a:extLst>
                </a:gridCol>
                <a:gridCol w="646816">
                  <a:extLst>
                    <a:ext uri="{9D8B030D-6E8A-4147-A177-3AD203B41FA5}">
                      <a16:colId xmlns:a16="http://schemas.microsoft.com/office/drawing/2014/main" val="3568615462"/>
                    </a:ext>
                  </a:extLst>
                </a:gridCol>
              </a:tblGrid>
              <a:tr h="30668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600" b="1" kern="1200" dirty="0">
                        <a:solidFill>
                          <a:srgbClr val="FF0000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rgbClr val="FF0000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2020</a:t>
                      </a:r>
                      <a:endParaRPr lang="ko-KR" altLang="en-US" sz="1600" b="1" kern="1200" dirty="0">
                        <a:solidFill>
                          <a:srgbClr val="FF0000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rgbClr val="FF0000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2024</a:t>
                      </a:r>
                      <a:endParaRPr lang="ko-KR" altLang="en-US" sz="1600" b="1" kern="1200" dirty="0">
                        <a:solidFill>
                          <a:srgbClr val="FF0000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rgbClr val="FF0000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예상 일 최대 유기동물 수 합</a:t>
                      </a: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486708"/>
                  </a:ext>
                </a:extLst>
              </a:tr>
              <a:tr h="53267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시도</a:t>
                      </a:r>
                    </a:p>
                  </a:txBody>
                  <a:tcPr marL="87076" marR="87076" marT="43538" marB="4353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총합</a:t>
                      </a:r>
                    </a:p>
                  </a:txBody>
                  <a:tcPr marL="87076" marR="87076" marT="43538" marB="4353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 err="1">
                          <a:solidFill>
                            <a:srgbClr val="FF0000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시군직영</a:t>
                      </a:r>
                      <a:endParaRPr lang="ko-KR" altLang="en-US" sz="1600" b="1" kern="1200" dirty="0">
                        <a:solidFill>
                          <a:srgbClr val="FF0000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시설위탁</a:t>
                      </a: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위탁보호</a:t>
                      </a: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rgbClr val="FF0000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총합</a:t>
                      </a:r>
                    </a:p>
                  </a:txBody>
                  <a:tcPr marL="87076" marR="87076" marT="43538" marB="43538"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A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009565"/>
                  </a:ext>
                </a:extLst>
              </a:tr>
              <a:tr h="30668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서울</a:t>
                      </a:r>
                    </a:p>
                  </a:txBody>
                  <a:tcPr marL="87076" marR="87076" marT="43538" marB="4353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26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25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4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873090"/>
                  </a:ext>
                </a:extLst>
              </a:tr>
              <a:tr h="30668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부산</a:t>
                      </a:r>
                      <a:endParaRPr lang="en-US" altLang="ko-KR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5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5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194735"/>
                  </a:ext>
                </a:extLst>
              </a:tr>
              <a:tr h="30668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대구</a:t>
                      </a:r>
                    </a:p>
                  </a:txBody>
                  <a:tcPr marL="87076" marR="87076" marT="43538" marB="4353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24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24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912337"/>
                  </a:ext>
                </a:extLst>
              </a:tr>
              <a:tr h="30668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인천</a:t>
                      </a:r>
                    </a:p>
                  </a:txBody>
                  <a:tcPr marL="87076" marR="87076" marT="43538" marB="4353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12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12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144083"/>
                  </a:ext>
                </a:extLst>
              </a:tr>
              <a:tr h="30668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광주</a:t>
                      </a:r>
                    </a:p>
                  </a:txBody>
                  <a:tcPr marL="87076" marR="87076" marT="43538" marB="4353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40282"/>
                  </a:ext>
                </a:extLst>
              </a:tr>
              <a:tr h="30668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대전</a:t>
                      </a:r>
                    </a:p>
                  </a:txBody>
                  <a:tcPr marL="87076" marR="87076" marT="43538" marB="4353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998455"/>
                  </a:ext>
                </a:extLst>
              </a:tr>
              <a:tr h="30668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울산</a:t>
                      </a:r>
                    </a:p>
                  </a:txBody>
                  <a:tcPr marL="87076" marR="87076" marT="43538" marB="4353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18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18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347729"/>
                  </a:ext>
                </a:extLst>
              </a:tr>
              <a:tr h="30668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세종</a:t>
                      </a:r>
                    </a:p>
                  </a:txBody>
                  <a:tcPr marL="87076" marR="87076" marT="43538" marB="4353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404278"/>
                  </a:ext>
                </a:extLst>
              </a:tr>
              <a:tr h="30668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경기</a:t>
                      </a:r>
                    </a:p>
                  </a:txBody>
                  <a:tcPr marL="87076" marR="87076" marT="43538" marB="4353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54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7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47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15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8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4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706424"/>
                  </a:ext>
                </a:extLst>
              </a:tr>
              <a:tr h="30668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강원</a:t>
                      </a:r>
                    </a:p>
                  </a:txBody>
                  <a:tcPr marL="87076" marR="87076" marT="43538" marB="4353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19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8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6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6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276599"/>
                  </a:ext>
                </a:extLst>
              </a:tr>
              <a:tr h="30668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충북</a:t>
                      </a:r>
                    </a:p>
                  </a:txBody>
                  <a:tcPr marL="87076" marR="87076" marT="43538" marB="4353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8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4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734044"/>
                  </a:ext>
                </a:extLst>
              </a:tr>
              <a:tr h="30668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충남</a:t>
                      </a:r>
                    </a:p>
                  </a:txBody>
                  <a:tcPr marL="87076" marR="87076" marT="43538" marB="4353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16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14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4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339030"/>
                  </a:ext>
                </a:extLst>
              </a:tr>
              <a:tr h="30668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전북</a:t>
                      </a:r>
                    </a:p>
                  </a:txBody>
                  <a:tcPr marL="87076" marR="87076" marT="43538" marB="4353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23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4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442982"/>
                  </a:ext>
                </a:extLst>
              </a:tr>
              <a:tr h="30668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전남</a:t>
                      </a:r>
                    </a:p>
                  </a:txBody>
                  <a:tcPr marL="87076" marR="87076" marT="43538" marB="4353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23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8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15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4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209975"/>
                  </a:ext>
                </a:extLst>
              </a:tr>
              <a:tr h="30668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경북</a:t>
                      </a:r>
                    </a:p>
                  </a:txBody>
                  <a:tcPr marL="87076" marR="87076" marT="43538" marB="4353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24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7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16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7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4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246625"/>
                  </a:ext>
                </a:extLst>
              </a:tr>
              <a:tr h="30668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경남</a:t>
                      </a:r>
                    </a:p>
                  </a:txBody>
                  <a:tcPr marL="87076" marR="87076" marT="43538" marB="4353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7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4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416543"/>
                  </a:ext>
                </a:extLst>
              </a:tr>
              <a:tr h="30668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제주</a:t>
                      </a:r>
                    </a:p>
                  </a:txBody>
                  <a:tcPr marL="87076" marR="87076" marT="43538" marB="4353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855159"/>
                  </a:ext>
                </a:extLst>
              </a:tr>
              <a:tr h="30668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rgbClr val="FF0000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계</a:t>
                      </a:r>
                    </a:p>
                  </a:txBody>
                  <a:tcPr marL="87076" marR="87076" marT="43538" marB="4353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280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47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5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228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70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16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32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22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87076" marR="87076" marT="43538" marB="4353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273846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21FD1FF2-FAA1-4F53-AAF8-FE85E00B2CA4}"/>
              </a:ext>
            </a:extLst>
          </p:cNvPr>
          <p:cNvSpPr txBox="1"/>
          <p:nvPr/>
        </p:nvSpPr>
        <p:spPr>
          <a:xfrm>
            <a:off x="11019061" y="6192121"/>
            <a:ext cx="955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353535"/>
                </a:solidFill>
                <a:ea typeface="Black Han Sans" pitchFamily="2" charset="-127"/>
              </a:rPr>
              <a:t>충분</a:t>
            </a:r>
            <a:r>
              <a:rPr lang="en-US" altLang="ko-KR" sz="1600" dirty="0">
                <a:solidFill>
                  <a:srgbClr val="FF0000"/>
                </a:solidFill>
                <a:ea typeface="Black Han Sans" pitchFamily="2" charset="-127"/>
              </a:rPr>
              <a:t>/</a:t>
            </a:r>
            <a:r>
              <a:rPr lang="ko-KR" altLang="en-US" sz="1600" dirty="0">
                <a:solidFill>
                  <a:srgbClr val="FF0000"/>
                </a:solidFill>
                <a:ea typeface="Black Han Sans" pitchFamily="2" charset="-127"/>
              </a:rPr>
              <a:t>부족</a:t>
            </a:r>
            <a:endParaRPr lang="en-US" altLang="ko-KR" sz="1600" dirty="0">
              <a:solidFill>
                <a:srgbClr val="FF0000"/>
              </a:solidFill>
              <a:ea typeface="Black Han Sans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36ABAD2-A3CB-4F2D-9EB9-32075E5AA012}"/>
              </a:ext>
            </a:extLst>
          </p:cNvPr>
          <p:cNvSpPr txBox="1"/>
          <p:nvPr/>
        </p:nvSpPr>
        <p:spPr>
          <a:xfrm>
            <a:off x="11019061" y="5864796"/>
            <a:ext cx="955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1"/>
                </a:solidFill>
                <a:ea typeface="Black Han Sans" pitchFamily="2" charset="-127"/>
              </a:rPr>
              <a:t>충분</a:t>
            </a:r>
            <a:r>
              <a:rPr lang="en-US" altLang="ko-KR" sz="1600" dirty="0">
                <a:solidFill>
                  <a:srgbClr val="FF0000"/>
                </a:solidFill>
                <a:ea typeface="Black Han Sans" pitchFamily="2" charset="-127"/>
              </a:rPr>
              <a:t>/</a:t>
            </a:r>
            <a:r>
              <a:rPr lang="ko-KR" altLang="en-US" sz="1600" dirty="0">
                <a:solidFill>
                  <a:srgbClr val="353535"/>
                </a:solidFill>
                <a:ea typeface="Black Han Sans" pitchFamily="2" charset="-127"/>
              </a:rPr>
              <a:t>부족</a:t>
            </a:r>
            <a:endParaRPr lang="en-US" altLang="ko-KR" sz="1600" dirty="0">
              <a:solidFill>
                <a:srgbClr val="353535"/>
              </a:solidFill>
              <a:ea typeface="Black Han Sans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03D958E-55DB-4A5C-86D7-ABD705E560FA}"/>
              </a:ext>
            </a:extLst>
          </p:cNvPr>
          <p:cNvSpPr txBox="1"/>
          <p:nvPr/>
        </p:nvSpPr>
        <p:spPr>
          <a:xfrm>
            <a:off x="11019061" y="5582921"/>
            <a:ext cx="955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1"/>
                </a:solidFill>
                <a:ea typeface="Black Han Sans" pitchFamily="2" charset="-127"/>
              </a:rPr>
              <a:t>충분</a:t>
            </a:r>
            <a:r>
              <a:rPr lang="en-US" altLang="ko-KR" sz="1600" dirty="0">
                <a:solidFill>
                  <a:srgbClr val="FF0000"/>
                </a:solidFill>
                <a:ea typeface="Black Han Sans" pitchFamily="2" charset="-127"/>
              </a:rPr>
              <a:t>/</a:t>
            </a:r>
            <a:r>
              <a:rPr lang="ko-KR" altLang="en-US" sz="1600" dirty="0">
                <a:solidFill>
                  <a:srgbClr val="353535"/>
                </a:solidFill>
                <a:ea typeface="Black Han Sans" pitchFamily="2" charset="-127"/>
              </a:rPr>
              <a:t>부족</a:t>
            </a:r>
            <a:endParaRPr lang="en-US" altLang="ko-KR" sz="1600" dirty="0">
              <a:solidFill>
                <a:srgbClr val="353535"/>
              </a:solidFill>
              <a:ea typeface="Black Han Sans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95DC7C1-92A3-42F0-9597-7837A23F5F34}"/>
              </a:ext>
            </a:extLst>
          </p:cNvPr>
          <p:cNvSpPr txBox="1"/>
          <p:nvPr/>
        </p:nvSpPr>
        <p:spPr>
          <a:xfrm>
            <a:off x="11019061" y="5227862"/>
            <a:ext cx="955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1"/>
                </a:solidFill>
                <a:ea typeface="Black Han Sans" pitchFamily="2" charset="-127"/>
              </a:rPr>
              <a:t>충분</a:t>
            </a:r>
            <a:r>
              <a:rPr lang="en-US" altLang="ko-KR" sz="1600" dirty="0">
                <a:solidFill>
                  <a:srgbClr val="FF0000"/>
                </a:solidFill>
                <a:ea typeface="Black Han Sans" pitchFamily="2" charset="-127"/>
              </a:rPr>
              <a:t>/</a:t>
            </a:r>
            <a:r>
              <a:rPr lang="ko-KR" altLang="en-US" sz="1600" dirty="0">
                <a:solidFill>
                  <a:srgbClr val="353535"/>
                </a:solidFill>
                <a:ea typeface="Black Han Sans" pitchFamily="2" charset="-127"/>
              </a:rPr>
              <a:t>부족</a:t>
            </a:r>
            <a:endParaRPr lang="en-US" altLang="ko-KR" sz="1600" dirty="0">
              <a:solidFill>
                <a:srgbClr val="353535"/>
              </a:solidFill>
              <a:ea typeface="Black Han Sans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5202B22-FDB5-47ED-A51A-3544CFE83987}"/>
              </a:ext>
            </a:extLst>
          </p:cNvPr>
          <p:cNvSpPr txBox="1"/>
          <p:nvPr/>
        </p:nvSpPr>
        <p:spPr>
          <a:xfrm>
            <a:off x="11019061" y="3896035"/>
            <a:ext cx="955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1"/>
                </a:solidFill>
                <a:ea typeface="Black Han Sans" pitchFamily="2" charset="-127"/>
              </a:rPr>
              <a:t>충분</a:t>
            </a:r>
            <a:r>
              <a:rPr lang="en-US" altLang="ko-KR" sz="1600" dirty="0">
                <a:solidFill>
                  <a:srgbClr val="FF0000"/>
                </a:solidFill>
                <a:ea typeface="Black Han Sans" pitchFamily="2" charset="-127"/>
              </a:rPr>
              <a:t>/</a:t>
            </a:r>
            <a:r>
              <a:rPr lang="ko-KR" altLang="en-US" sz="1600" dirty="0">
                <a:solidFill>
                  <a:srgbClr val="353535"/>
                </a:solidFill>
                <a:ea typeface="Black Han Sans" pitchFamily="2" charset="-127"/>
              </a:rPr>
              <a:t>부족</a:t>
            </a:r>
            <a:endParaRPr lang="en-US" altLang="ko-KR" sz="1600" dirty="0">
              <a:solidFill>
                <a:srgbClr val="353535"/>
              </a:solidFill>
              <a:ea typeface="Black Han Sans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7174273-9114-406D-8E76-1B35CE885A60}"/>
              </a:ext>
            </a:extLst>
          </p:cNvPr>
          <p:cNvSpPr txBox="1"/>
          <p:nvPr/>
        </p:nvSpPr>
        <p:spPr>
          <a:xfrm>
            <a:off x="11019061" y="2558329"/>
            <a:ext cx="955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1"/>
                </a:solidFill>
                <a:ea typeface="Black Han Sans" pitchFamily="2" charset="-127"/>
              </a:rPr>
              <a:t>충분</a:t>
            </a:r>
            <a:r>
              <a:rPr lang="en-US" altLang="ko-KR" sz="1600" dirty="0">
                <a:solidFill>
                  <a:srgbClr val="FF0000"/>
                </a:solidFill>
                <a:ea typeface="Black Han Sans" pitchFamily="2" charset="-127"/>
              </a:rPr>
              <a:t>/</a:t>
            </a:r>
            <a:r>
              <a:rPr lang="ko-KR" altLang="en-US" sz="1600" dirty="0">
                <a:solidFill>
                  <a:srgbClr val="353535"/>
                </a:solidFill>
                <a:ea typeface="Black Han Sans" pitchFamily="2" charset="-127"/>
              </a:rPr>
              <a:t>부족</a:t>
            </a:r>
            <a:endParaRPr lang="en-US" altLang="ko-KR" sz="1600" dirty="0">
              <a:solidFill>
                <a:srgbClr val="353535"/>
              </a:solidFill>
              <a:ea typeface="Black Han Sans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7AD122-F2B4-40BC-A467-87F0D3FAD1CA}"/>
              </a:ext>
            </a:extLst>
          </p:cNvPr>
          <p:cNvSpPr txBox="1"/>
          <p:nvPr/>
        </p:nvSpPr>
        <p:spPr>
          <a:xfrm>
            <a:off x="11019061" y="4881056"/>
            <a:ext cx="955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353535"/>
                </a:solidFill>
                <a:ea typeface="Black Han Sans" pitchFamily="2" charset="-127"/>
              </a:rPr>
              <a:t>충분</a:t>
            </a:r>
            <a:r>
              <a:rPr lang="en-US" altLang="ko-KR" sz="1600" dirty="0">
                <a:solidFill>
                  <a:srgbClr val="FF0000"/>
                </a:solidFill>
                <a:ea typeface="Black Han Sans" pitchFamily="2" charset="-127"/>
              </a:rPr>
              <a:t>/</a:t>
            </a:r>
            <a:r>
              <a:rPr lang="ko-KR" altLang="en-US" sz="1600" dirty="0">
                <a:solidFill>
                  <a:srgbClr val="FF0000"/>
                </a:solidFill>
                <a:ea typeface="Black Han Sans" pitchFamily="2" charset="-127"/>
              </a:rPr>
              <a:t>부족</a:t>
            </a:r>
            <a:endParaRPr lang="en-US" altLang="ko-KR" sz="1600" dirty="0">
              <a:solidFill>
                <a:srgbClr val="FF0000"/>
              </a:solidFill>
              <a:ea typeface="Black Han Sans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02E9571-4B3A-4EF4-A58C-DCF5CA89D5D6}"/>
              </a:ext>
            </a:extLst>
          </p:cNvPr>
          <p:cNvSpPr txBox="1"/>
          <p:nvPr/>
        </p:nvSpPr>
        <p:spPr>
          <a:xfrm>
            <a:off x="11019061" y="4509922"/>
            <a:ext cx="955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353535"/>
                </a:solidFill>
                <a:ea typeface="Black Han Sans" pitchFamily="2" charset="-127"/>
              </a:rPr>
              <a:t>충분</a:t>
            </a:r>
            <a:r>
              <a:rPr lang="en-US" altLang="ko-KR" sz="1600" dirty="0">
                <a:solidFill>
                  <a:srgbClr val="FF0000"/>
                </a:solidFill>
                <a:ea typeface="Black Han Sans" pitchFamily="2" charset="-127"/>
              </a:rPr>
              <a:t>/</a:t>
            </a:r>
            <a:r>
              <a:rPr lang="ko-KR" altLang="en-US" sz="1600" dirty="0">
                <a:solidFill>
                  <a:srgbClr val="FF0000"/>
                </a:solidFill>
                <a:ea typeface="Black Han Sans" pitchFamily="2" charset="-127"/>
              </a:rPr>
              <a:t>부족</a:t>
            </a:r>
            <a:endParaRPr lang="en-US" altLang="ko-KR" sz="1600" dirty="0">
              <a:solidFill>
                <a:srgbClr val="FF0000"/>
              </a:solidFill>
              <a:ea typeface="Black Han Sans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EE7B3FB-EA9E-449F-9305-11276133DEBB}"/>
              </a:ext>
            </a:extLst>
          </p:cNvPr>
          <p:cNvSpPr txBox="1"/>
          <p:nvPr/>
        </p:nvSpPr>
        <p:spPr>
          <a:xfrm>
            <a:off x="11019061" y="4238749"/>
            <a:ext cx="955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353535"/>
                </a:solidFill>
                <a:ea typeface="Black Han Sans" pitchFamily="2" charset="-127"/>
              </a:rPr>
              <a:t>충분</a:t>
            </a:r>
            <a:r>
              <a:rPr lang="en-US" altLang="ko-KR" sz="1600" dirty="0">
                <a:solidFill>
                  <a:srgbClr val="FF0000"/>
                </a:solidFill>
                <a:ea typeface="Black Han Sans" pitchFamily="2" charset="-127"/>
              </a:rPr>
              <a:t>/</a:t>
            </a:r>
            <a:r>
              <a:rPr lang="ko-KR" altLang="en-US" sz="1600" dirty="0">
                <a:solidFill>
                  <a:srgbClr val="FF0000"/>
                </a:solidFill>
                <a:ea typeface="Black Han Sans" pitchFamily="2" charset="-127"/>
              </a:rPr>
              <a:t>부족</a:t>
            </a:r>
            <a:endParaRPr lang="en-US" altLang="ko-KR" sz="1600" dirty="0">
              <a:solidFill>
                <a:srgbClr val="FF0000"/>
              </a:solidFill>
              <a:ea typeface="Black Han Sans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19CF72B-6842-40E6-A5CD-46B2FF66DF90}"/>
              </a:ext>
            </a:extLst>
          </p:cNvPr>
          <p:cNvSpPr txBox="1"/>
          <p:nvPr/>
        </p:nvSpPr>
        <p:spPr>
          <a:xfrm>
            <a:off x="11019061" y="3557486"/>
            <a:ext cx="955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353535"/>
                </a:solidFill>
                <a:ea typeface="Black Han Sans" pitchFamily="2" charset="-127"/>
              </a:rPr>
              <a:t>충분</a:t>
            </a:r>
            <a:r>
              <a:rPr lang="en-US" altLang="ko-KR" sz="1600" dirty="0">
                <a:solidFill>
                  <a:srgbClr val="FF0000"/>
                </a:solidFill>
                <a:ea typeface="Black Han Sans" pitchFamily="2" charset="-127"/>
              </a:rPr>
              <a:t>/</a:t>
            </a:r>
            <a:r>
              <a:rPr lang="ko-KR" altLang="en-US" sz="1600" dirty="0">
                <a:solidFill>
                  <a:srgbClr val="FF0000"/>
                </a:solidFill>
                <a:ea typeface="Black Han Sans" pitchFamily="2" charset="-127"/>
              </a:rPr>
              <a:t>부족</a:t>
            </a:r>
            <a:endParaRPr lang="en-US" altLang="ko-KR" sz="1600" dirty="0">
              <a:solidFill>
                <a:srgbClr val="FF0000"/>
              </a:solidFill>
              <a:ea typeface="Black Han Sans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71DA8BF-79D6-4A3E-8093-540CC4C8D0D1}"/>
              </a:ext>
            </a:extLst>
          </p:cNvPr>
          <p:cNvSpPr txBox="1"/>
          <p:nvPr/>
        </p:nvSpPr>
        <p:spPr>
          <a:xfrm>
            <a:off x="11019061" y="3210680"/>
            <a:ext cx="955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353535"/>
                </a:solidFill>
                <a:ea typeface="Black Han Sans" pitchFamily="2" charset="-127"/>
              </a:rPr>
              <a:t>충분</a:t>
            </a:r>
            <a:r>
              <a:rPr lang="en-US" altLang="ko-KR" sz="1600" dirty="0">
                <a:solidFill>
                  <a:srgbClr val="FF0000"/>
                </a:solidFill>
                <a:ea typeface="Black Han Sans" pitchFamily="2" charset="-127"/>
              </a:rPr>
              <a:t>/</a:t>
            </a:r>
            <a:r>
              <a:rPr lang="ko-KR" altLang="en-US" sz="1600" dirty="0">
                <a:solidFill>
                  <a:srgbClr val="FF0000"/>
                </a:solidFill>
                <a:ea typeface="Black Han Sans" pitchFamily="2" charset="-127"/>
              </a:rPr>
              <a:t>부족</a:t>
            </a:r>
            <a:endParaRPr lang="en-US" altLang="ko-KR" sz="1600" dirty="0">
              <a:solidFill>
                <a:srgbClr val="FF0000"/>
              </a:solidFill>
              <a:ea typeface="Black Han Sans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19B0112-0927-4100-9604-720FF7BAEF1A}"/>
              </a:ext>
            </a:extLst>
          </p:cNvPr>
          <p:cNvSpPr txBox="1"/>
          <p:nvPr/>
        </p:nvSpPr>
        <p:spPr>
          <a:xfrm>
            <a:off x="11019061" y="2904057"/>
            <a:ext cx="955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353535"/>
                </a:solidFill>
                <a:ea typeface="Black Han Sans" pitchFamily="2" charset="-127"/>
              </a:rPr>
              <a:t>충분</a:t>
            </a:r>
            <a:r>
              <a:rPr lang="en-US" altLang="ko-KR" sz="1600" dirty="0">
                <a:solidFill>
                  <a:srgbClr val="FF0000"/>
                </a:solidFill>
                <a:ea typeface="Black Han Sans" pitchFamily="2" charset="-127"/>
              </a:rPr>
              <a:t>/</a:t>
            </a:r>
            <a:r>
              <a:rPr lang="ko-KR" altLang="en-US" sz="1600" dirty="0">
                <a:solidFill>
                  <a:srgbClr val="FF0000"/>
                </a:solidFill>
                <a:ea typeface="Black Han Sans" pitchFamily="2" charset="-127"/>
              </a:rPr>
              <a:t>부족</a:t>
            </a:r>
            <a:endParaRPr lang="en-US" altLang="ko-KR" sz="1600" dirty="0">
              <a:solidFill>
                <a:srgbClr val="FF0000"/>
              </a:solidFill>
              <a:ea typeface="Black Han Sans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D1FD27-8702-4F75-8A71-9C6127EC6822}"/>
              </a:ext>
            </a:extLst>
          </p:cNvPr>
          <p:cNvSpPr txBox="1"/>
          <p:nvPr/>
        </p:nvSpPr>
        <p:spPr>
          <a:xfrm>
            <a:off x="11019061" y="2208958"/>
            <a:ext cx="955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353535"/>
                </a:solidFill>
                <a:ea typeface="Black Han Sans" pitchFamily="2" charset="-127"/>
              </a:rPr>
              <a:t>충분</a:t>
            </a:r>
            <a:r>
              <a:rPr lang="en-US" altLang="ko-KR" sz="1600" dirty="0">
                <a:solidFill>
                  <a:srgbClr val="FF0000"/>
                </a:solidFill>
                <a:ea typeface="Black Han Sans" pitchFamily="2" charset="-127"/>
              </a:rPr>
              <a:t>/</a:t>
            </a:r>
            <a:r>
              <a:rPr lang="ko-KR" altLang="en-US" sz="1600" dirty="0">
                <a:solidFill>
                  <a:srgbClr val="FF0000"/>
                </a:solidFill>
                <a:ea typeface="Black Han Sans" pitchFamily="2" charset="-127"/>
              </a:rPr>
              <a:t>부족</a:t>
            </a:r>
            <a:endParaRPr lang="en-US" altLang="ko-KR" sz="1600" dirty="0">
              <a:solidFill>
                <a:srgbClr val="FF0000"/>
              </a:solidFill>
              <a:ea typeface="Black Han Sans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3F3C6B2-455B-4D7D-B831-411CFCDE4805}"/>
              </a:ext>
            </a:extLst>
          </p:cNvPr>
          <p:cNvSpPr txBox="1"/>
          <p:nvPr/>
        </p:nvSpPr>
        <p:spPr>
          <a:xfrm>
            <a:off x="11019061" y="1855506"/>
            <a:ext cx="955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353535"/>
                </a:solidFill>
                <a:ea typeface="Black Han Sans" pitchFamily="2" charset="-127"/>
              </a:rPr>
              <a:t>충분</a:t>
            </a:r>
            <a:r>
              <a:rPr lang="en-US" altLang="ko-KR" sz="1600" dirty="0">
                <a:solidFill>
                  <a:srgbClr val="FF0000"/>
                </a:solidFill>
                <a:ea typeface="Black Han Sans" pitchFamily="2" charset="-127"/>
              </a:rPr>
              <a:t>/</a:t>
            </a:r>
            <a:r>
              <a:rPr lang="ko-KR" altLang="en-US" sz="1600" dirty="0">
                <a:solidFill>
                  <a:srgbClr val="FF0000"/>
                </a:solidFill>
                <a:ea typeface="Black Han Sans" pitchFamily="2" charset="-127"/>
              </a:rPr>
              <a:t>부족</a:t>
            </a:r>
            <a:endParaRPr lang="en-US" altLang="ko-KR" sz="1600" dirty="0">
              <a:solidFill>
                <a:srgbClr val="FF0000"/>
              </a:solidFill>
              <a:ea typeface="Black Han Sans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13C0190-0BBD-4DA4-B5F4-4FA48238CD57}"/>
              </a:ext>
            </a:extLst>
          </p:cNvPr>
          <p:cNvSpPr txBox="1"/>
          <p:nvPr/>
        </p:nvSpPr>
        <p:spPr>
          <a:xfrm>
            <a:off x="11019061" y="1584333"/>
            <a:ext cx="955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353535"/>
                </a:solidFill>
                <a:ea typeface="Black Han Sans" pitchFamily="2" charset="-127"/>
              </a:rPr>
              <a:t>충분</a:t>
            </a:r>
            <a:r>
              <a:rPr lang="en-US" altLang="ko-KR" sz="1600" dirty="0">
                <a:solidFill>
                  <a:srgbClr val="FF0000"/>
                </a:solidFill>
                <a:ea typeface="Black Han Sans" pitchFamily="2" charset="-127"/>
              </a:rPr>
              <a:t>/</a:t>
            </a:r>
            <a:r>
              <a:rPr lang="ko-KR" altLang="en-US" sz="1600" dirty="0">
                <a:solidFill>
                  <a:srgbClr val="FF0000"/>
                </a:solidFill>
                <a:ea typeface="Black Han Sans" pitchFamily="2" charset="-127"/>
              </a:rPr>
              <a:t>부족</a:t>
            </a:r>
            <a:endParaRPr lang="en-US" altLang="ko-KR" sz="1600" dirty="0">
              <a:solidFill>
                <a:srgbClr val="FF0000"/>
              </a:solidFill>
              <a:ea typeface="Black Han Sans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F5F74B8-76DB-4949-90CB-116D3E3265DA}"/>
              </a:ext>
            </a:extLst>
          </p:cNvPr>
          <p:cNvSpPr txBox="1"/>
          <p:nvPr/>
        </p:nvSpPr>
        <p:spPr>
          <a:xfrm>
            <a:off x="11019061" y="1229579"/>
            <a:ext cx="955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353535"/>
                </a:solidFill>
                <a:ea typeface="Black Han Sans" pitchFamily="2" charset="-127"/>
              </a:rPr>
              <a:t>충분</a:t>
            </a:r>
            <a:r>
              <a:rPr lang="en-US" altLang="ko-KR" sz="1600" dirty="0">
                <a:solidFill>
                  <a:srgbClr val="FF0000"/>
                </a:solidFill>
                <a:ea typeface="Black Han Sans" pitchFamily="2" charset="-127"/>
              </a:rPr>
              <a:t>/</a:t>
            </a:r>
            <a:r>
              <a:rPr lang="ko-KR" altLang="en-US" sz="1600" dirty="0">
                <a:solidFill>
                  <a:srgbClr val="FF0000"/>
                </a:solidFill>
                <a:ea typeface="Black Han Sans" pitchFamily="2" charset="-127"/>
              </a:rPr>
              <a:t>부족</a:t>
            </a:r>
            <a:endParaRPr lang="en-US" altLang="ko-KR" sz="1600" dirty="0">
              <a:solidFill>
                <a:srgbClr val="FF0000"/>
              </a:solidFill>
              <a:ea typeface="Black Han Sans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1EB7BFA-D033-4EC1-8C20-3F80B383B6E1}"/>
              </a:ext>
            </a:extLst>
          </p:cNvPr>
          <p:cNvSpPr txBox="1"/>
          <p:nvPr/>
        </p:nvSpPr>
        <p:spPr>
          <a:xfrm>
            <a:off x="11019061" y="907228"/>
            <a:ext cx="955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353535"/>
                </a:solidFill>
                <a:ea typeface="Black Han Sans" pitchFamily="2" charset="-127"/>
              </a:rPr>
              <a:t>충분</a:t>
            </a:r>
            <a:r>
              <a:rPr lang="en-US" altLang="ko-KR" sz="1600" dirty="0">
                <a:solidFill>
                  <a:srgbClr val="FF0000"/>
                </a:solidFill>
                <a:ea typeface="Black Han Sans" pitchFamily="2" charset="-127"/>
              </a:rPr>
              <a:t>/</a:t>
            </a:r>
            <a:r>
              <a:rPr lang="ko-KR" altLang="en-US" sz="1600" dirty="0">
                <a:solidFill>
                  <a:srgbClr val="FF0000"/>
                </a:solidFill>
                <a:ea typeface="Black Han Sans" pitchFamily="2" charset="-127"/>
              </a:rPr>
              <a:t>부족</a:t>
            </a:r>
            <a:endParaRPr lang="en-US" altLang="ko-KR" sz="1600" dirty="0">
              <a:solidFill>
                <a:srgbClr val="FF0000"/>
              </a:solidFill>
              <a:ea typeface="Black Han Sans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11B456C-4C7F-40B4-84A9-2075037F22F1}"/>
              </a:ext>
            </a:extLst>
          </p:cNvPr>
          <p:cNvSpPr txBox="1"/>
          <p:nvPr/>
        </p:nvSpPr>
        <p:spPr>
          <a:xfrm>
            <a:off x="11038297" y="584640"/>
            <a:ext cx="1008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ea typeface="Black Han Sans" pitchFamily="2" charset="-127"/>
              </a:rPr>
              <a:t>총 직영 수</a:t>
            </a:r>
            <a:endParaRPr lang="en-US" altLang="ko-KR" sz="16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11BB29B-B3BB-4486-96FA-B7EFA355550B}"/>
              </a:ext>
            </a:extLst>
          </p:cNvPr>
          <p:cNvSpPr txBox="1"/>
          <p:nvPr/>
        </p:nvSpPr>
        <p:spPr>
          <a:xfrm>
            <a:off x="-1205121" y="-819671"/>
            <a:ext cx="1380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rgbClr val="FFE699"/>
                </a:solidFill>
                <a:ea typeface="Black Han Sans" pitchFamily="2" charset="-127"/>
              </a:rPr>
              <a:t>활용 </a:t>
            </a:r>
          </a:p>
        </p:txBody>
      </p:sp>
    </p:spTree>
    <p:extLst>
      <p:ext uri="{BB962C8B-B14F-4D97-AF65-F5344CB8AC3E}">
        <p14:creationId xmlns:p14="http://schemas.microsoft.com/office/powerpoint/2010/main" val="91630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F79855-C43C-4781-B2DA-9955DA1C225B}"/>
              </a:ext>
            </a:extLst>
          </p:cNvPr>
          <p:cNvSpPr/>
          <p:nvPr/>
        </p:nvSpPr>
        <p:spPr>
          <a:xfrm>
            <a:off x="-1793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CE74E66-A28E-4380-ADE0-BBB156BA085F}"/>
              </a:ext>
            </a:extLst>
          </p:cNvPr>
          <p:cNvGrpSpPr/>
          <p:nvPr/>
        </p:nvGrpSpPr>
        <p:grpSpPr>
          <a:xfrm>
            <a:off x="714310" y="356660"/>
            <a:ext cx="1873026" cy="523220"/>
            <a:chOff x="2798515" y="2497976"/>
            <a:chExt cx="1873026" cy="5232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76D372-7FF2-4AD3-B940-0D6152709D0D}"/>
                </a:ext>
              </a:extLst>
            </p:cNvPr>
            <p:cNvSpPr txBox="1"/>
            <p:nvPr/>
          </p:nvSpPr>
          <p:spPr>
            <a:xfrm>
              <a:off x="3018471" y="2497976"/>
              <a:ext cx="16530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ea typeface="Black Han Sans" pitchFamily="2" charset="-127"/>
                </a:rPr>
                <a:t>분석 결과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6E46B88-A718-4F0D-9EB8-78425FC1C1F5}"/>
                </a:ext>
              </a:extLst>
            </p:cNvPr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10C7C8B-28BD-4E2F-B1C1-C586B0B5BB84}"/>
              </a:ext>
            </a:extLst>
          </p:cNvPr>
          <p:cNvSpPr txBox="1"/>
          <p:nvPr/>
        </p:nvSpPr>
        <p:spPr>
          <a:xfrm>
            <a:off x="934266" y="1863831"/>
            <a:ext cx="10500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ea typeface="Black Han Sans" pitchFamily="2" charset="-127"/>
              </a:rPr>
              <a:t> -</a:t>
            </a:r>
            <a:r>
              <a:rPr lang="ko-KR" altLang="en-US" sz="2800" dirty="0">
                <a:solidFill>
                  <a:schemeClr val="bg1"/>
                </a:solidFill>
                <a:ea typeface="Black Han Sans" pitchFamily="2" charset="-127"/>
              </a:rPr>
              <a:t> 보호소 유형별 운영인력과 운영예산 설정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BCA6B28-2C6A-4EA7-A696-8847E96B8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057299"/>
              </p:ext>
            </p:extLst>
          </p:nvPr>
        </p:nvGraphicFramePr>
        <p:xfrm>
          <a:off x="824288" y="3037946"/>
          <a:ext cx="3998259" cy="28660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8162">
                  <a:extLst>
                    <a:ext uri="{9D8B030D-6E8A-4147-A177-3AD203B41FA5}">
                      <a16:colId xmlns:a16="http://schemas.microsoft.com/office/drawing/2014/main" val="1441215554"/>
                    </a:ext>
                  </a:extLst>
                </a:gridCol>
                <a:gridCol w="1721224">
                  <a:extLst>
                    <a:ext uri="{9D8B030D-6E8A-4147-A177-3AD203B41FA5}">
                      <a16:colId xmlns:a16="http://schemas.microsoft.com/office/drawing/2014/main" val="4232950159"/>
                    </a:ext>
                  </a:extLst>
                </a:gridCol>
                <a:gridCol w="1048873">
                  <a:extLst>
                    <a:ext uri="{9D8B030D-6E8A-4147-A177-3AD203B41FA5}">
                      <a16:colId xmlns:a16="http://schemas.microsoft.com/office/drawing/2014/main" val="2453126819"/>
                    </a:ext>
                  </a:extLst>
                </a:gridCol>
              </a:tblGrid>
              <a:tr h="71650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보호소유형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운영비용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만원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)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운영인력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974824"/>
                  </a:ext>
                </a:extLst>
              </a:tr>
              <a:tr h="71650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A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  <a:endParaRPr lang="en-US" altLang="ko-KR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125,000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27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명</a:t>
                      </a:r>
                      <a:endParaRPr lang="en-US" altLang="ko-KR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864908"/>
                  </a:ext>
                </a:extLst>
              </a:tr>
              <a:tr h="71650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100,000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18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명</a:t>
                      </a:r>
                      <a:endParaRPr lang="en-US" altLang="ko-KR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070930"/>
                  </a:ext>
                </a:extLst>
              </a:tr>
              <a:tr h="71650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80,000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9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명</a:t>
                      </a:r>
                      <a:endParaRPr lang="en-US" altLang="ko-KR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1004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2D96C0C-8E14-4FAA-996B-C74D78312F23}"/>
              </a:ext>
            </a:extLst>
          </p:cNvPr>
          <p:cNvSpPr txBox="1"/>
          <p:nvPr/>
        </p:nvSpPr>
        <p:spPr>
          <a:xfrm>
            <a:off x="6010709" y="2575811"/>
            <a:ext cx="552821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  <a:ea typeface="Black Han Sans" pitchFamily="2" charset="-127"/>
              </a:rPr>
              <a:t>운영인력 </a:t>
            </a:r>
            <a:r>
              <a:rPr lang="en-US" altLang="ko-KR" sz="2400" dirty="0">
                <a:solidFill>
                  <a:schemeClr val="bg1"/>
                </a:solidFill>
                <a:ea typeface="Black Han Sans" pitchFamily="2" charset="-127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ea typeface="Black Han Sans" pitchFamily="2" charset="-127"/>
              </a:rPr>
              <a:t>최소 운영인력으로 설정</a:t>
            </a:r>
            <a:endParaRPr lang="en-US" altLang="ko-KR" sz="2400" dirty="0">
              <a:solidFill>
                <a:schemeClr val="bg1"/>
              </a:solidFill>
              <a:ea typeface="Black Han Sans" pitchFamily="2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  <a:ea typeface="Black Han Sans" pitchFamily="2" charset="-127"/>
              </a:rPr>
              <a:t>운영비용 </a:t>
            </a:r>
            <a:endParaRPr lang="en-US" altLang="ko-KR" sz="2400" dirty="0">
              <a:solidFill>
                <a:schemeClr val="bg1"/>
              </a:solidFill>
              <a:ea typeface="Black Han Sans" pitchFamily="2" charset="-127"/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ea typeface="Black Han Sans" pitchFamily="2" charset="-127"/>
              </a:rPr>
              <a:t>A</a:t>
            </a:r>
            <a:r>
              <a:rPr lang="ko-KR" altLang="en-US" sz="2400" dirty="0">
                <a:solidFill>
                  <a:schemeClr val="bg1"/>
                </a:solidFill>
                <a:ea typeface="Black Han Sans" pitchFamily="2" charset="-127"/>
              </a:rPr>
              <a:t>형 </a:t>
            </a:r>
            <a:r>
              <a:rPr lang="en-US" altLang="ko-KR" sz="2400" dirty="0">
                <a:solidFill>
                  <a:schemeClr val="bg1"/>
                </a:solidFill>
                <a:ea typeface="Black Han Sans" pitchFamily="2" charset="-127"/>
              </a:rPr>
              <a:t>: 2020</a:t>
            </a:r>
            <a:r>
              <a:rPr lang="ko-KR" altLang="en-US" sz="2400" dirty="0">
                <a:solidFill>
                  <a:schemeClr val="bg1"/>
                </a:solidFill>
                <a:ea typeface="Black Han Sans" pitchFamily="2" charset="-127"/>
              </a:rPr>
              <a:t>년 대전 보호소의 운영비용</a:t>
            </a:r>
            <a:r>
              <a:rPr lang="en-US" altLang="ko-KR" sz="2400" dirty="0">
                <a:solidFill>
                  <a:schemeClr val="bg1"/>
                </a:solidFill>
                <a:ea typeface="Black Han Sans" pitchFamily="2" charset="-127"/>
              </a:rPr>
              <a:t>123504</a:t>
            </a:r>
            <a:r>
              <a:rPr lang="ko-KR" altLang="en-US" sz="2400" dirty="0">
                <a:solidFill>
                  <a:schemeClr val="bg1"/>
                </a:solidFill>
                <a:ea typeface="Black Han Sans" pitchFamily="2" charset="-127"/>
              </a:rPr>
              <a:t>만원 기준으로 </a:t>
            </a:r>
            <a:r>
              <a:rPr lang="en-US" altLang="ko-KR" sz="2400" dirty="0">
                <a:solidFill>
                  <a:schemeClr val="bg1"/>
                </a:solidFill>
                <a:ea typeface="Black Han Sans" pitchFamily="2" charset="-127"/>
              </a:rPr>
              <a:t>125000</a:t>
            </a:r>
            <a:r>
              <a:rPr lang="ko-KR" altLang="en-US" sz="2400" dirty="0">
                <a:solidFill>
                  <a:schemeClr val="bg1"/>
                </a:solidFill>
                <a:ea typeface="Black Han Sans" pitchFamily="2" charset="-127"/>
              </a:rPr>
              <a:t>만원으로 </a:t>
            </a:r>
            <a:endParaRPr lang="en-US" altLang="ko-KR" sz="24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ea typeface="Black Han Sans" pitchFamily="2" charset="-127"/>
              </a:rPr>
              <a:t>설정한다</a:t>
            </a:r>
            <a:r>
              <a:rPr lang="en-US" altLang="ko-KR" sz="2400" dirty="0">
                <a:solidFill>
                  <a:schemeClr val="bg1"/>
                </a:solidFill>
                <a:ea typeface="Black Han Sans" pitchFamily="2" charset="-127"/>
              </a:rPr>
              <a:t>.</a:t>
            </a:r>
            <a:r>
              <a:rPr lang="en-US" altLang="ko-KR" sz="2000" dirty="0">
                <a:solidFill>
                  <a:schemeClr val="bg1"/>
                </a:solidFill>
                <a:ea typeface="Black Han Sans" pitchFamily="2" charset="-127"/>
              </a:rPr>
              <a:t> </a:t>
            </a:r>
          </a:p>
          <a:p>
            <a:r>
              <a:rPr lang="en-US" altLang="ko-KR" sz="2000" dirty="0">
                <a:solidFill>
                  <a:schemeClr val="bg1"/>
                </a:solidFill>
                <a:ea typeface="Black Han Sans" pitchFamily="2" charset="-127"/>
              </a:rPr>
              <a:t>* </a:t>
            </a:r>
            <a:r>
              <a:rPr lang="ko-KR" altLang="en-US" sz="2000" dirty="0">
                <a:solidFill>
                  <a:schemeClr val="bg1"/>
                </a:solidFill>
                <a:ea typeface="Black Han Sans" pitchFamily="2" charset="-127"/>
              </a:rPr>
              <a:t>대전이 </a:t>
            </a:r>
            <a:r>
              <a:rPr lang="en-US" altLang="ko-KR" sz="2000" dirty="0">
                <a:solidFill>
                  <a:schemeClr val="bg1"/>
                </a:solidFill>
                <a:ea typeface="Black Han Sans" pitchFamily="2" charset="-127"/>
              </a:rPr>
              <a:t>A</a:t>
            </a:r>
            <a:r>
              <a:rPr lang="ko-KR" altLang="en-US" sz="2000" dirty="0">
                <a:solidFill>
                  <a:schemeClr val="bg1"/>
                </a:solidFill>
                <a:ea typeface="Black Han Sans" pitchFamily="2" charset="-127"/>
              </a:rPr>
              <a:t>형 보호소의 유형과 가장 유사하다</a:t>
            </a:r>
            <a:r>
              <a:rPr lang="en-US" altLang="ko-KR" sz="2000" dirty="0">
                <a:solidFill>
                  <a:schemeClr val="bg1"/>
                </a:solidFill>
                <a:ea typeface="Black Han Sans" pitchFamily="2" charset="-127"/>
              </a:rPr>
              <a:t>.</a:t>
            </a:r>
          </a:p>
          <a:p>
            <a:endParaRPr lang="en-US" altLang="ko-KR" sz="24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ea typeface="Black Han Sans" pitchFamily="2" charset="-127"/>
              </a:rPr>
              <a:t>보호소별 기본 운영비용을 고려하여 </a:t>
            </a:r>
            <a:r>
              <a:rPr lang="en-US" altLang="ko-KR" sz="2400" dirty="0">
                <a:solidFill>
                  <a:schemeClr val="bg1"/>
                </a:solidFill>
                <a:ea typeface="Black Han Sans" pitchFamily="2" charset="-127"/>
              </a:rPr>
              <a:t>B</a:t>
            </a:r>
            <a:r>
              <a:rPr lang="ko-KR" altLang="en-US" sz="2400" dirty="0">
                <a:solidFill>
                  <a:schemeClr val="bg1"/>
                </a:solidFill>
                <a:ea typeface="Black Han Sans" pitchFamily="2" charset="-127"/>
              </a:rPr>
              <a:t>형의   운영비용은 </a:t>
            </a:r>
            <a:r>
              <a:rPr lang="en-US" altLang="ko-KR" sz="2400" dirty="0">
                <a:solidFill>
                  <a:schemeClr val="bg1"/>
                </a:solidFill>
                <a:ea typeface="Black Han Sans" pitchFamily="2" charset="-127"/>
              </a:rPr>
              <a:t>A</a:t>
            </a:r>
            <a:r>
              <a:rPr lang="ko-KR" altLang="en-US" sz="2400" dirty="0">
                <a:solidFill>
                  <a:schemeClr val="bg1"/>
                </a:solidFill>
                <a:ea typeface="Black Han Sans" pitchFamily="2" charset="-127"/>
              </a:rPr>
              <a:t>형의 </a:t>
            </a:r>
            <a:r>
              <a:rPr lang="en-US" altLang="ko-KR" sz="2400" dirty="0">
                <a:solidFill>
                  <a:schemeClr val="bg1"/>
                </a:solidFill>
                <a:ea typeface="Black Han Sans" pitchFamily="2" charset="-127"/>
              </a:rPr>
              <a:t>80%</a:t>
            </a:r>
            <a:r>
              <a:rPr lang="ko-KR" altLang="en-US" sz="2400" dirty="0">
                <a:solidFill>
                  <a:schemeClr val="bg1"/>
                </a:solidFill>
                <a:ea typeface="Black Han Sans" pitchFamily="2" charset="-127"/>
              </a:rPr>
              <a:t>로 </a:t>
            </a:r>
            <a:r>
              <a:rPr lang="en-US" altLang="ko-KR" sz="2400" dirty="0">
                <a:solidFill>
                  <a:schemeClr val="bg1"/>
                </a:solidFill>
                <a:ea typeface="Black Han Sans" pitchFamily="2" charset="-127"/>
              </a:rPr>
              <a:t>C</a:t>
            </a:r>
            <a:r>
              <a:rPr lang="ko-KR" altLang="en-US" sz="2400" dirty="0">
                <a:solidFill>
                  <a:schemeClr val="bg1"/>
                </a:solidFill>
                <a:ea typeface="Black Han Sans" pitchFamily="2" charset="-127"/>
              </a:rPr>
              <a:t>형은 </a:t>
            </a:r>
            <a:r>
              <a:rPr lang="en-US" altLang="ko-KR" sz="2400" dirty="0">
                <a:solidFill>
                  <a:schemeClr val="bg1"/>
                </a:solidFill>
                <a:ea typeface="Black Han Sans" pitchFamily="2" charset="-127"/>
              </a:rPr>
              <a:t>B</a:t>
            </a:r>
            <a:r>
              <a:rPr lang="ko-KR" altLang="en-US" sz="2400" dirty="0">
                <a:solidFill>
                  <a:schemeClr val="bg1"/>
                </a:solidFill>
                <a:ea typeface="Black Han Sans" pitchFamily="2" charset="-127"/>
              </a:rPr>
              <a:t>형의 </a:t>
            </a:r>
            <a:r>
              <a:rPr lang="en-US" altLang="ko-KR" sz="2400" dirty="0">
                <a:solidFill>
                  <a:schemeClr val="bg1"/>
                </a:solidFill>
                <a:ea typeface="Black Han Sans" pitchFamily="2" charset="-127"/>
              </a:rPr>
              <a:t>80%</a:t>
            </a:r>
            <a:r>
              <a:rPr lang="ko-KR" altLang="en-US" sz="2400" dirty="0">
                <a:solidFill>
                  <a:schemeClr val="bg1"/>
                </a:solidFill>
                <a:ea typeface="Black Han Sans" pitchFamily="2" charset="-127"/>
              </a:rPr>
              <a:t>로 설정한다</a:t>
            </a:r>
            <a:r>
              <a:rPr lang="en-US" altLang="ko-KR" sz="2400" dirty="0">
                <a:solidFill>
                  <a:schemeClr val="bg1"/>
                </a:solidFill>
                <a:ea typeface="Black Han Sans" pitchFamily="2" charset="-127"/>
              </a:rPr>
              <a:t>.</a:t>
            </a:r>
            <a:endParaRPr lang="ko-KR" altLang="en-US" sz="24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5700A-63D9-48E2-A1B5-F8DAF9028E76}"/>
              </a:ext>
            </a:extLst>
          </p:cNvPr>
          <p:cNvSpPr txBox="1"/>
          <p:nvPr/>
        </p:nvSpPr>
        <p:spPr>
          <a:xfrm>
            <a:off x="1635306" y="869238"/>
            <a:ext cx="10671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E699"/>
                </a:solidFill>
                <a:ea typeface="Black Han Sans" pitchFamily="2" charset="-127"/>
              </a:rPr>
              <a:t>- </a:t>
            </a:r>
            <a:r>
              <a:rPr lang="ko-KR" altLang="en-US" sz="2800" dirty="0">
                <a:solidFill>
                  <a:srgbClr val="FFE699"/>
                </a:solidFill>
                <a:ea typeface="Black Han Sans" pitchFamily="2" charset="-127"/>
              </a:rPr>
              <a:t>예측 데이터를 바탕으로 정책수립 및 기대효과 </a:t>
            </a:r>
            <a:endParaRPr lang="en-US" altLang="ko-KR" sz="2800" dirty="0">
              <a:solidFill>
                <a:srgbClr val="FFE699"/>
              </a:solidFill>
              <a:ea typeface="Black Han Sans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3D84AB-B15A-4F2A-9F3B-DCFE8DF39809}"/>
              </a:ext>
            </a:extLst>
          </p:cNvPr>
          <p:cNvSpPr txBox="1"/>
          <p:nvPr/>
        </p:nvSpPr>
        <p:spPr>
          <a:xfrm>
            <a:off x="934266" y="1388836"/>
            <a:ext cx="1653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E699"/>
                </a:solidFill>
                <a:ea typeface="Black Han Sans" pitchFamily="2" charset="-127"/>
              </a:rPr>
              <a:t>&lt; </a:t>
            </a:r>
            <a:r>
              <a:rPr lang="ko-KR" altLang="en-US" sz="2800" dirty="0">
                <a:solidFill>
                  <a:srgbClr val="FFE699"/>
                </a:solidFill>
                <a:ea typeface="Black Han Sans" pitchFamily="2" charset="-127"/>
              </a:rPr>
              <a:t>예산 </a:t>
            </a:r>
            <a:r>
              <a:rPr lang="en-US" altLang="ko-KR" sz="2800" dirty="0">
                <a:solidFill>
                  <a:srgbClr val="FFE699"/>
                </a:solidFill>
                <a:ea typeface="Black Han Sans" pitchFamily="2" charset="-127"/>
              </a:rPr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9F1839-92A0-468E-B38E-CBA4A43AD624}"/>
              </a:ext>
            </a:extLst>
          </p:cNvPr>
          <p:cNvSpPr txBox="1"/>
          <p:nvPr/>
        </p:nvSpPr>
        <p:spPr>
          <a:xfrm>
            <a:off x="934266" y="879879"/>
            <a:ext cx="1380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E699"/>
                </a:solidFill>
                <a:ea typeface="Black Han Sans" pitchFamily="2" charset="-127"/>
              </a:rPr>
              <a:t>활용 </a:t>
            </a:r>
          </a:p>
        </p:txBody>
      </p:sp>
      <p:pic>
        <p:nvPicPr>
          <p:cNvPr id="15" name="그래픽 14" descr="배지 1 윤곽선">
            <a:extLst>
              <a:ext uri="{FF2B5EF4-FFF2-40B4-BE49-F238E27FC236}">
                <a16:creationId xmlns:a16="http://schemas.microsoft.com/office/drawing/2014/main" id="{EE61AED6-ED09-4BD1-9A90-3367EE6A2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3510" y="3691131"/>
            <a:ext cx="457199" cy="457199"/>
          </a:xfrm>
          <a:prstGeom prst="rect">
            <a:avLst/>
          </a:prstGeom>
        </p:spPr>
      </p:pic>
      <p:pic>
        <p:nvPicPr>
          <p:cNvPr id="19" name="그래픽 18" descr="배지 윤곽선">
            <a:extLst>
              <a:ext uri="{FF2B5EF4-FFF2-40B4-BE49-F238E27FC236}">
                <a16:creationId xmlns:a16="http://schemas.microsoft.com/office/drawing/2014/main" id="{6F99928B-46EC-46E7-81C3-B559FEBF03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3509" y="5452410"/>
            <a:ext cx="457199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95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F79855-C43C-4781-B2DA-9955DA1C225B}"/>
              </a:ext>
            </a:extLst>
          </p:cNvPr>
          <p:cNvSpPr/>
          <p:nvPr/>
        </p:nvSpPr>
        <p:spPr>
          <a:xfrm>
            <a:off x="1" y="-30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CE74E66-A28E-4380-ADE0-BBB156BA085F}"/>
              </a:ext>
            </a:extLst>
          </p:cNvPr>
          <p:cNvGrpSpPr/>
          <p:nvPr/>
        </p:nvGrpSpPr>
        <p:grpSpPr>
          <a:xfrm>
            <a:off x="714310" y="356660"/>
            <a:ext cx="1873026" cy="523220"/>
            <a:chOff x="2798515" y="2497976"/>
            <a:chExt cx="1873026" cy="5232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76D372-7FF2-4AD3-B940-0D6152709D0D}"/>
                </a:ext>
              </a:extLst>
            </p:cNvPr>
            <p:cNvSpPr txBox="1"/>
            <p:nvPr/>
          </p:nvSpPr>
          <p:spPr>
            <a:xfrm>
              <a:off x="3018471" y="2497976"/>
              <a:ext cx="16530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ea typeface="Black Han Sans" pitchFamily="2" charset="-127"/>
                </a:rPr>
                <a:t>분석 결과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6E46B88-A718-4F0D-9EB8-78425FC1C1F5}"/>
                </a:ext>
              </a:extLst>
            </p:cNvPr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0D5DFD4-ACD3-44FF-9787-F97B47D797E8}"/>
              </a:ext>
            </a:extLst>
          </p:cNvPr>
          <p:cNvSpPr txBox="1"/>
          <p:nvPr/>
        </p:nvSpPr>
        <p:spPr>
          <a:xfrm>
            <a:off x="934266" y="879879"/>
            <a:ext cx="1380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E699"/>
                </a:solidFill>
                <a:ea typeface="Black Han Sans" pitchFamily="2" charset="-127"/>
              </a:rPr>
              <a:t>활용 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E65F06F-0075-4D34-9429-E13579595A6D}"/>
              </a:ext>
            </a:extLst>
          </p:cNvPr>
          <p:cNvSpPr/>
          <p:nvPr/>
        </p:nvSpPr>
        <p:spPr>
          <a:xfrm flipV="1">
            <a:off x="-976774" y="3646053"/>
            <a:ext cx="804054" cy="764628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14102585-4B0A-4D3D-854A-03EDF421B5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926767"/>
              </p:ext>
            </p:extLst>
          </p:nvPr>
        </p:nvGraphicFramePr>
        <p:xfrm>
          <a:off x="3670852" y="300"/>
          <a:ext cx="8249522" cy="6857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4703">
                  <a:extLst>
                    <a:ext uri="{9D8B030D-6E8A-4147-A177-3AD203B41FA5}">
                      <a16:colId xmlns:a16="http://schemas.microsoft.com/office/drawing/2014/main" val="762566470"/>
                    </a:ext>
                  </a:extLst>
                </a:gridCol>
                <a:gridCol w="256123">
                  <a:extLst>
                    <a:ext uri="{9D8B030D-6E8A-4147-A177-3AD203B41FA5}">
                      <a16:colId xmlns:a16="http://schemas.microsoft.com/office/drawing/2014/main" val="3481708858"/>
                    </a:ext>
                  </a:extLst>
                </a:gridCol>
                <a:gridCol w="544703">
                  <a:extLst>
                    <a:ext uri="{9D8B030D-6E8A-4147-A177-3AD203B41FA5}">
                      <a16:colId xmlns:a16="http://schemas.microsoft.com/office/drawing/2014/main" val="3089662415"/>
                    </a:ext>
                  </a:extLst>
                </a:gridCol>
                <a:gridCol w="544703">
                  <a:extLst>
                    <a:ext uri="{9D8B030D-6E8A-4147-A177-3AD203B41FA5}">
                      <a16:colId xmlns:a16="http://schemas.microsoft.com/office/drawing/2014/main" val="2656953006"/>
                    </a:ext>
                  </a:extLst>
                </a:gridCol>
                <a:gridCol w="811748">
                  <a:extLst>
                    <a:ext uri="{9D8B030D-6E8A-4147-A177-3AD203B41FA5}">
                      <a16:colId xmlns:a16="http://schemas.microsoft.com/office/drawing/2014/main" val="1598324396"/>
                    </a:ext>
                  </a:extLst>
                </a:gridCol>
                <a:gridCol w="544703">
                  <a:extLst>
                    <a:ext uri="{9D8B030D-6E8A-4147-A177-3AD203B41FA5}">
                      <a16:colId xmlns:a16="http://schemas.microsoft.com/office/drawing/2014/main" val="959297414"/>
                    </a:ext>
                  </a:extLst>
                </a:gridCol>
                <a:gridCol w="544703">
                  <a:extLst>
                    <a:ext uri="{9D8B030D-6E8A-4147-A177-3AD203B41FA5}">
                      <a16:colId xmlns:a16="http://schemas.microsoft.com/office/drawing/2014/main" val="3418902038"/>
                    </a:ext>
                  </a:extLst>
                </a:gridCol>
                <a:gridCol w="544703">
                  <a:extLst>
                    <a:ext uri="{9D8B030D-6E8A-4147-A177-3AD203B41FA5}">
                      <a16:colId xmlns:a16="http://schemas.microsoft.com/office/drawing/2014/main" val="3921204641"/>
                    </a:ext>
                  </a:extLst>
                </a:gridCol>
                <a:gridCol w="544703">
                  <a:extLst>
                    <a:ext uri="{9D8B030D-6E8A-4147-A177-3AD203B41FA5}">
                      <a16:colId xmlns:a16="http://schemas.microsoft.com/office/drawing/2014/main" val="3568615462"/>
                    </a:ext>
                  </a:extLst>
                </a:gridCol>
                <a:gridCol w="544703">
                  <a:extLst>
                    <a:ext uri="{9D8B030D-6E8A-4147-A177-3AD203B41FA5}">
                      <a16:colId xmlns:a16="http://schemas.microsoft.com/office/drawing/2014/main" val="2218100355"/>
                    </a:ext>
                  </a:extLst>
                </a:gridCol>
                <a:gridCol w="1033998">
                  <a:extLst>
                    <a:ext uri="{9D8B030D-6E8A-4147-A177-3AD203B41FA5}">
                      <a16:colId xmlns:a16="http://schemas.microsoft.com/office/drawing/2014/main" val="2450688224"/>
                    </a:ext>
                  </a:extLst>
                </a:gridCol>
                <a:gridCol w="700623">
                  <a:extLst>
                    <a:ext uri="{9D8B030D-6E8A-4147-A177-3AD203B41FA5}">
                      <a16:colId xmlns:a16="http://schemas.microsoft.com/office/drawing/2014/main" val="1233502626"/>
                    </a:ext>
                  </a:extLst>
                </a:gridCol>
                <a:gridCol w="544703">
                  <a:extLst>
                    <a:ext uri="{9D8B030D-6E8A-4147-A177-3AD203B41FA5}">
                      <a16:colId xmlns:a16="http://schemas.microsoft.com/office/drawing/2014/main" val="2348736544"/>
                    </a:ext>
                  </a:extLst>
                </a:gridCol>
                <a:gridCol w="544703">
                  <a:extLst>
                    <a:ext uri="{9D8B030D-6E8A-4147-A177-3AD203B41FA5}">
                      <a16:colId xmlns:a16="http://schemas.microsoft.com/office/drawing/2014/main" val="560399815"/>
                    </a:ext>
                  </a:extLst>
                </a:gridCol>
              </a:tblGrid>
              <a:tr h="342885">
                <a:tc gridSpan="5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2020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5531" marR="5531" marT="553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</a:rPr>
                        <a:t>2020</a:t>
                      </a:r>
                      <a:endParaRPr lang="en-US" altLang="ko-KR" sz="1200" b="1" i="0" u="none" strike="noStrike" dirty="0">
                        <a:solidFill>
                          <a:srgbClr val="FF0000"/>
                        </a:solidFill>
                        <a:effectLst/>
                        <a:latin typeface="나눔바른고딕 옛한글"/>
                        <a:ea typeface="맑은 고딕" panose="020B0503020000020004" pitchFamily="50" charset="-127"/>
                      </a:endParaRPr>
                    </a:p>
                  </a:txBody>
                  <a:tcPr marL="5695" marR="5695" marT="56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나눔바른고딕 옛한글"/>
                        <a:ea typeface="맑은 고딕" panose="020B0503020000020004" pitchFamily="50" charset="-127"/>
                      </a:endParaRPr>
                    </a:p>
                  </a:txBody>
                  <a:tcPr marL="5695" marR="5695" marT="5695" marB="0" anchor="ctr"/>
                </a:tc>
                <a:tc h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나눔바른고딕 옛한글"/>
                        <a:ea typeface="맑은 고딕" panose="020B0503020000020004" pitchFamily="50" charset="-127"/>
                      </a:endParaRPr>
                    </a:p>
                  </a:txBody>
                  <a:tcPr marL="5695" marR="5695" marT="5695" marB="0" anchor="ctr"/>
                </a:tc>
                <a:tc gridSpan="9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2024</a:t>
                      </a:r>
                    </a:p>
                  </a:txBody>
                  <a:tcPr marL="88809" marR="88809" marT="44404" marB="4440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486708"/>
                  </a:ext>
                </a:extLst>
              </a:tr>
              <a:tr h="34288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시도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총합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 dirty="0" err="1">
                          <a:solidFill>
                            <a:srgbClr val="FF0000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시군직영</a:t>
                      </a:r>
                      <a:endParaRPr lang="ko-KR" altLang="en-US" sz="1000" b="1" kern="1200" dirty="0">
                        <a:solidFill>
                          <a:srgbClr val="FF0000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운영인력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운영비용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만원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)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 dirty="0">
                          <a:solidFill>
                            <a:srgbClr val="FF0000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총합</a:t>
                      </a:r>
                    </a:p>
                  </a:txBody>
                  <a:tcPr marL="2649" marR="2649" marT="2649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A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직영 추가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예상운영비용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만원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)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예상운영인력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비용추가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추가인력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009565"/>
                  </a:ext>
                </a:extLst>
              </a:tr>
              <a:tr h="34288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서울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26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74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151,191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4</a:t>
                      </a:r>
                    </a:p>
                  </a:txBody>
                  <a:tcPr marL="2649" marR="2649" marT="2649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380000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63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228,809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-11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873090"/>
                  </a:ext>
                </a:extLst>
              </a:tr>
              <a:tr h="34288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부산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5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27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78,579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</a:t>
                      </a:r>
                    </a:p>
                  </a:txBody>
                  <a:tcPr marL="2649" marR="2649" marT="2649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325000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63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246,421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36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194735"/>
                  </a:ext>
                </a:extLst>
              </a:tr>
              <a:tr h="34288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대구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24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66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91,220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2649" marR="2649" marT="2649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225000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45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133,780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-21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912337"/>
                  </a:ext>
                </a:extLst>
              </a:tr>
              <a:tr h="34288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인천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12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32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89,764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</a:t>
                      </a:r>
                    </a:p>
                  </a:txBody>
                  <a:tcPr marL="2649" marR="2649" marT="2649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325000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63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235,236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31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144083"/>
                  </a:ext>
                </a:extLst>
              </a:tr>
              <a:tr h="34288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광주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12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70,000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2649" marR="2649" marT="2649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125000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27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55,000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15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40282"/>
                  </a:ext>
                </a:extLst>
              </a:tr>
              <a:tr h="34288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대전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25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123,504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2649" marR="2649" marT="2649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125000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27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1,496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998455"/>
                  </a:ext>
                </a:extLst>
              </a:tr>
              <a:tr h="34288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울산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18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62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40,765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2649" marR="2649" marT="2649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200000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36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159,235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-26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347729"/>
                  </a:ext>
                </a:extLst>
              </a:tr>
              <a:tr h="34288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세종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10,222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2649" marR="2649" marT="2649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80000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9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69,778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7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404278"/>
                  </a:ext>
                </a:extLst>
              </a:tr>
              <a:tr h="34288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경기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54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7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376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684,067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15</a:t>
                      </a:r>
                    </a:p>
                  </a:txBody>
                  <a:tcPr marL="2649" marR="2649" marT="2649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8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4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8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1495000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261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810,933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-115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706424"/>
                  </a:ext>
                </a:extLst>
              </a:tr>
              <a:tr h="34288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강원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19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8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84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170,723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6</a:t>
                      </a:r>
                    </a:p>
                  </a:txBody>
                  <a:tcPr marL="2649" marR="2649" marT="2649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6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-2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480000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54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309,277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-30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276599"/>
                  </a:ext>
                </a:extLst>
              </a:tr>
              <a:tr h="34288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충북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11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36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112,181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4</a:t>
                      </a:r>
                    </a:p>
                  </a:txBody>
                  <a:tcPr marL="2649" marR="2649" marT="2649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340000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45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227,819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9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734044"/>
                  </a:ext>
                </a:extLst>
              </a:tr>
              <a:tr h="34288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충남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16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46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189,064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4</a:t>
                      </a:r>
                    </a:p>
                  </a:txBody>
                  <a:tcPr marL="2649" marR="2649" marT="2649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4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430000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81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240,936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35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339030"/>
                  </a:ext>
                </a:extLst>
              </a:tr>
              <a:tr h="34288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전북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23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87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164,545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4</a:t>
                      </a:r>
                    </a:p>
                  </a:txBody>
                  <a:tcPr marL="2649" marR="2649" marT="2649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405000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72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240,455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-15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442982"/>
                  </a:ext>
                </a:extLst>
              </a:tr>
              <a:tr h="34288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전남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23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8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55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145,414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4</a:t>
                      </a:r>
                    </a:p>
                  </a:txBody>
                  <a:tcPr marL="2649" marR="2649" marT="2649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-4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450000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90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304,586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35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209975"/>
                  </a:ext>
                </a:extLst>
              </a:tr>
              <a:tr h="34288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경북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24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7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53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189,849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7</a:t>
                      </a:r>
                    </a:p>
                  </a:txBody>
                  <a:tcPr marL="2649" marR="2649" marT="2649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4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640000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99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450,151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46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246625"/>
                  </a:ext>
                </a:extLst>
              </a:tr>
              <a:tr h="34288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경남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21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10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35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294,265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7</a:t>
                      </a:r>
                    </a:p>
                  </a:txBody>
                  <a:tcPr marL="2649" marR="2649" marT="2649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4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-3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685000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117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390,735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82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416543"/>
                  </a:ext>
                </a:extLst>
              </a:tr>
              <a:tr h="34288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제주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14 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66,598 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2649" marR="2649" marT="2649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250000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54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183,402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40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855159"/>
                  </a:ext>
                </a:extLst>
              </a:tr>
              <a:tr h="34288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 dirty="0">
                          <a:solidFill>
                            <a:srgbClr val="FF0000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계　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 dirty="0">
                          <a:solidFill>
                            <a:srgbClr val="FF0000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280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rgbClr val="FF0000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47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 dirty="0">
                          <a:solidFill>
                            <a:srgbClr val="FF0000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1086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 dirty="0">
                          <a:solidFill>
                            <a:srgbClr val="FF0000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2671951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rgbClr val="FF0000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70</a:t>
                      </a:r>
                    </a:p>
                  </a:txBody>
                  <a:tcPr marL="2649" marR="2649" marT="2649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 dirty="0">
                          <a:solidFill>
                            <a:srgbClr val="FF0000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16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 dirty="0">
                          <a:solidFill>
                            <a:srgbClr val="FF0000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32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>
                          <a:solidFill>
                            <a:srgbClr val="FF0000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22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 dirty="0">
                          <a:solidFill>
                            <a:srgbClr val="FF0000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23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 dirty="0">
                          <a:solidFill>
                            <a:srgbClr val="FF0000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6960000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 dirty="0">
                          <a:solidFill>
                            <a:srgbClr val="FF0000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1206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 dirty="0">
                          <a:solidFill>
                            <a:srgbClr val="FF0000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4288049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 dirty="0">
                          <a:solidFill>
                            <a:srgbClr val="FF0000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120</a:t>
                      </a:r>
                    </a:p>
                  </a:txBody>
                  <a:tcPr marL="2649" marR="2649" marT="264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27384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7D05422-4AA6-46EE-AF3E-CE6A91A60A2B}"/>
              </a:ext>
            </a:extLst>
          </p:cNvPr>
          <p:cNvSpPr txBox="1"/>
          <p:nvPr/>
        </p:nvSpPr>
        <p:spPr>
          <a:xfrm>
            <a:off x="934266" y="1388836"/>
            <a:ext cx="1653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E699"/>
                </a:solidFill>
                <a:ea typeface="Black Han Sans" pitchFamily="2" charset="-127"/>
              </a:rPr>
              <a:t>&lt; </a:t>
            </a:r>
            <a:r>
              <a:rPr lang="ko-KR" altLang="en-US" sz="2800" dirty="0">
                <a:solidFill>
                  <a:srgbClr val="FFE699"/>
                </a:solidFill>
                <a:ea typeface="Black Han Sans" pitchFamily="2" charset="-127"/>
              </a:rPr>
              <a:t>예산 </a:t>
            </a:r>
            <a:r>
              <a:rPr lang="en-US" altLang="ko-KR" sz="2800" dirty="0">
                <a:solidFill>
                  <a:srgbClr val="FFE699"/>
                </a:solidFill>
                <a:ea typeface="Black Han Sans" pitchFamily="2" charset="-127"/>
              </a:rPr>
              <a:t>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BE233D-5CF9-4DB5-8CE4-378E33C4CE38}"/>
              </a:ext>
            </a:extLst>
          </p:cNvPr>
          <p:cNvSpPr txBox="1"/>
          <p:nvPr/>
        </p:nvSpPr>
        <p:spPr>
          <a:xfrm>
            <a:off x="395309" y="2289429"/>
            <a:ext cx="310282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ea typeface="Black Han Sans" pitchFamily="2" charset="-127"/>
              </a:rPr>
              <a:t>운영예산 </a:t>
            </a:r>
            <a:endParaRPr lang="en-US" altLang="ko-KR" sz="20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ea typeface="Black Han Sans" pitchFamily="2" charset="-127"/>
              </a:rPr>
              <a:t>약 </a:t>
            </a:r>
            <a:r>
              <a:rPr lang="en-US" altLang="ko-KR" sz="2000" dirty="0">
                <a:solidFill>
                  <a:schemeClr val="bg1"/>
                </a:solidFill>
                <a:ea typeface="Black Han Sans" pitchFamily="2" charset="-127"/>
              </a:rPr>
              <a:t>267</a:t>
            </a:r>
            <a:r>
              <a:rPr lang="ko-KR" altLang="en-US" sz="2000" dirty="0">
                <a:solidFill>
                  <a:schemeClr val="bg1"/>
                </a:solidFill>
                <a:ea typeface="Black Han Sans" pitchFamily="2" charset="-127"/>
              </a:rPr>
              <a:t>억원</a:t>
            </a:r>
            <a:r>
              <a:rPr lang="en-US" altLang="ko-KR" sz="2000" dirty="0">
                <a:solidFill>
                  <a:schemeClr val="bg1"/>
                </a:solidFill>
                <a:ea typeface="Black Han Sans" pitchFamily="2" charset="-127"/>
              </a:rPr>
              <a:t>(2020</a:t>
            </a:r>
            <a:r>
              <a:rPr lang="ko-KR" altLang="en-US" sz="2000" dirty="0">
                <a:solidFill>
                  <a:schemeClr val="bg1"/>
                </a:solidFill>
                <a:ea typeface="Black Han Sans" pitchFamily="2" charset="-127"/>
              </a:rPr>
              <a:t>년</a:t>
            </a:r>
            <a:r>
              <a:rPr lang="en-US" altLang="ko-KR" sz="2000" dirty="0">
                <a:solidFill>
                  <a:schemeClr val="bg1"/>
                </a:solidFill>
                <a:ea typeface="Black Han Sans" pitchFamily="2" charset="-127"/>
              </a:rPr>
              <a:t>) </a:t>
            </a:r>
          </a:p>
          <a:p>
            <a:r>
              <a:rPr lang="en-US" altLang="ko-KR" sz="2000" dirty="0">
                <a:solidFill>
                  <a:schemeClr val="bg1"/>
                </a:solidFill>
                <a:ea typeface="Black Han Sans" pitchFamily="2" charset="-127"/>
              </a:rPr>
              <a:t>-&gt;</a:t>
            </a:r>
            <a:r>
              <a:rPr lang="ko-KR" altLang="en-US" sz="2000" dirty="0">
                <a:solidFill>
                  <a:schemeClr val="bg1"/>
                </a:solidFill>
                <a:ea typeface="Black Han Sans" pitchFamily="2" charset="-127"/>
              </a:rPr>
              <a:t>약</a:t>
            </a:r>
            <a:r>
              <a:rPr lang="en-US" altLang="ko-KR" sz="2000" dirty="0">
                <a:solidFill>
                  <a:schemeClr val="bg1"/>
                </a:solidFill>
                <a:ea typeface="Black Han Sans" pitchFamily="2" charset="-127"/>
              </a:rPr>
              <a:t> 696</a:t>
            </a:r>
            <a:r>
              <a:rPr lang="ko-KR" altLang="en-US" sz="2000" dirty="0">
                <a:solidFill>
                  <a:schemeClr val="bg1"/>
                </a:solidFill>
                <a:ea typeface="Black Han Sans" pitchFamily="2" charset="-127"/>
              </a:rPr>
              <a:t>억원</a:t>
            </a:r>
            <a:r>
              <a:rPr lang="en-US" altLang="ko-KR" sz="2000" dirty="0">
                <a:solidFill>
                  <a:schemeClr val="bg1"/>
                </a:solidFill>
                <a:ea typeface="Black Han Sans" pitchFamily="2" charset="-127"/>
              </a:rPr>
              <a:t>(2024</a:t>
            </a:r>
            <a:r>
              <a:rPr lang="ko-KR" altLang="en-US" sz="2000" dirty="0">
                <a:solidFill>
                  <a:schemeClr val="bg1"/>
                </a:solidFill>
                <a:ea typeface="Black Han Sans" pitchFamily="2" charset="-127"/>
              </a:rPr>
              <a:t>년</a:t>
            </a:r>
            <a:r>
              <a:rPr lang="en-US" altLang="ko-KR" sz="2000" dirty="0">
                <a:solidFill>
                  <a:schemeClr val="bg1"/>
                </a:solidFill>
                <a:ea typeface="Black Han Sans" pitchFamily="2" charset="-127"/>
              </a:rPr>
              <a:t>)</a:t>
            </a:r>
          </a:p>
          <a:p>
            <a:r>
              <a:rPr lang="ko-KR" altLang="en-US" sz="2000" dirty="0">
                <a:solidFill>
                  <a:schemeClr val="bg1"/>
                </a:solidFill>
                <a:ea typeface="Black Han Sans" pitchFamily="2" charset="-127"/>
              </a:rPr>
              <a:t>약 </a:t>
            </a:r>
            <a:r>
              <a:rPr lang="en-US" altLang="ko-KR" sz="2000" dirty="0">
                <a:solidFill>
                  <a:schemeClr val="bg1"/>
                </a:solidFill>
                <a:ea typeface="Black Han Sans" pitchFamily="2" charset="-127"/>
              </a:rPr>
              <a:t>430</a:t>
            </a:r>
            <a:r>
              <a:rPr lang="ko-KR" altLang="en-US" sz="2000" dirty="0">
                <a:solidFill>
                  <a:schemeClr val="bg1"/>
                </a:solidFill>
                <a:ea typeface="Black Han Sans" pitchFamily="2" charset="-127"/>
              </a:rPr>
              <a:t>억원의 추가 예산 필요</a:t>
            </a:r>
            <a:endParaRPr lang="en-US" altLang="ko-KR" sz="20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ea typeface="Black Han Sans" pitchFamily="2" charset="-127"/>
              </a:rPr>
              <a:t>현재의 약 </a:t>
            </a:r>
            <a:r>
              <a:rPr lang="en-US" altLang="ko-KR" sz="2000" dirty="0">
                <a:solidFill>
                  <a:schemeClr val="bg1"/>
                </a:solidFill>
                <a:ea typeface="Black Han Sans" pitchFamily="2" charset="-127"/>
              </a:rPr>
              <a:t>2.6 </a:t>
            </a:r>
            <a:r>
              <a:rPr lang="ko-KR" altLang="en-US" sz="2000" dirty="0">
                <a:solidFill>
                  <a:schemeClr val="bg1"/>
                </a:solidFill>
                <a:ea typeface="Black Han Sans" pitchFamily="2" charset="-127"/>
              </a:rPr>
              <a:t>배의 예산 필요</a:t>
            </a:r>
            <a:endParaRPr lang="en-US" altLang="ko-KR" sz="2000" dirty="0">
              <a:solidFill>
                <a:schemeClr val="bg1"/>
              </a:solidFill>
              <a:ea typeface="Black Han Sans" pitchFamily="2" charset="-127"/>
            </a:endParaRPr>
          </a:p>
          <a:p>
            <a:endParaRPr lang="en-US" altLang="ko-KR" sz="20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ea typeface="Black Han Sans" pitchFamily="2" charset="-127"/>
              </a:rPr>
              <a:t>운영인력</a:t>
            </a:r>
            <a:endParaRPr lang="en-US" altLang="ko-KR" sz="20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ea typeface="Black Han Sans" pitchFamily="2" charset="-127"/>
              </a:rPr>
              <a:t>1086</a:t>
            </a:r>
            <a:r>
              <a:rPr lang="ko-KR" altLang="en-US" sz="2000" dirty="0">
                <a:solidFill>
                  <a:schemeClr val="bg1"/>
                </a:solidFill>
                <a:ea typeface="Black Han Sans" pitchFamily="2" charset="-127"/>
              </a:rPr>
              <a:t>명 </a:t>
            </a:r>
            <a:r>
              <a:rPr lang="en-US" altLang="ko-KR" sz="2000" dirty="0">
                <a:solidFill>
                  <a:schemeClr val="bg1"/>
                </a:solidFill>
                <a:ea typeface="Black Han Sans" pitchFamily="2" charset="-127"/>
              </a:rPr>
              <a:t>(2020</a:t>
            </a:r>
            <a:r>
              <a:rPr lang="ko-KR" altLang="en-US" sz="2000" dirty="0">
                <a:solidFill>
                  <a:schemeClr val="bg1"/>
                </a:solidFill>
                <a:ea typeface="Black Han Sans" pitchFamily="2" charset="-127"/>
              </a:rPr>
              <a:t>년</a:t>
            </a:r>
            <a:r>
              <a:rPr lang="en-US" altLang="ko-KR" sz="2000" dirty="0">
                <a:solidFill>
                  <a:schemeClr val="bg1"/>
                </a:solidFill>
                <a:ea typeface="Black Han Sans" pitchFamily="2" charset="-127"/>
              </a:rPr>
              <a:t>)</a:t>
            </a:r>
          </a:p>
          <a:p>
            <a:r>
              <a:rPr lang="en-US" altLang="ko-KR" sz="2000" dirty="0">
                <a:solidFill>
                  <a:schemeClr val="bg1"/>
                </a:solidFill>
                <a:ea typeface="Black Han Sans" pitchFamily="2" charset="-127"/>
              </a:rPr>
              <a:t>-&gt; 1206</a:t>
            </a:r>
            <a:r>
              <a:rPr lang="ko-KR" altLang="en-US" sz="2000" dirty="0">
                <a:solidFill>
                  <a:schemeClr val="bg1"/>
                </a:solidFill>
                <a:ea typeface="Black Han Sans" pitchFamily="2" charset="-127"/>
              </a:rPr>
              <a:t>명 </a:t>
            </a:r>
            <a:r>
              <a:rPr lang="en-US" altLang="ko-KR" sz="2000" dirty="0">
                <a:solidFill>
                  <a:schemeClr val="bg1"/>
                </a:solidFill>
                <a:ea typeface="Black Han Sans" pitchFamily="2" charset="-127"/>
              </a:rPr>
              <a:t>(2024</a:t>
            </a:r>
            <a:r>
              <a:rPr lang="ko-KR" altLang="en-US" sz="2000" dirty="0">
                <a:solidFill>
                  <a:schemeClr val="bg1"/>
                </a:solidFill>
                <a:ea typeface="Black Han Sans" pitchFamily="2" charset="-127"/>
              </a:rPr>
              <a:t>년</a:t>
            </a:r>
            <a:r>
              <a:rPr lang="en-US" altLang="ko-KR" sz="2000" dirty="0">
                <a:solidFill>
                  <a:schemeClr val="bg1"/>
                </a:solidFill>
                <a:ea typeface="Black Han Sans" pitchFamily="2" charset="-127"/>
              </a:rPr>
              <a:t>)</a:t>
            </a:r>
          </a:p>
          <a:p>
            <a:r>
              <a:rPr lang="en-US" altLang="ko-KR" sz="2000" dirty="0">
                <a:solidFill>
                  <a:schemeClr val="bg1"/>
                </a:solidFill>
                <a:ea typeface="Black Han Sans" pitchFamily="2" charset="-127"/>
              </a:rPr>
              <a:t>120</a:t>
            </a:r>
            <a:r>
              <a:rPr lang="ko-KR" altLang="en-US" sz="2000" dirty="0">
                <a:solidFill>
                  <a:schemeClr val="bg1"/>
                </a:solidFill>
                <a:ea typeface="Black Han Sans" pitchFamily="2" charset="-127"/>
              </a:rPr>
              <a:t>명의 추가 인력 필요  </a:t>
            </a:r>
            <a:endParaRPr lang="en-US" altLang="ko-KR" sz="20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ea typeface="Black Han Sans" pitchFamily="2" charset="-127"/>
              </a:rPr>
              <a:t>현재의 약 </a:t>
            </a:r>
            <a:r>
              <a:rPr lang="en-US" altLang="ko-KR" sz="2000" dirty="0">
                <a:solidFill>
                  <a:schemeClr val="bg1"/>
                </a:solidFill>
                <a:ea typeface="Black Han Sans" pitchFamily="2" charset="-127"/>
              </a:rPr>
              <a:t>1.1</a:t>
            </a:r>
            <a:r>
              <a:rPr lang="ko-KR" altLang="en-US" sz="2000" dirty="0">
                <a:solidFill>
                  <a:schemeClr val="bg1"/>
                </a:solidFill>
                <a:ea typeface="Black Han Sans" pitchFamily="2" charset="-127"/>
              </a:rPr>
              <a:t>배의 인력 필요</a:t>
            </a:r>
          </a:p>
        </p:txBody>
      </p:sp>
    </p:spTree>
    <p:extLst>
      <p:ext uri="{BB962C8B-B14F-4D97-AF65-F5344CB8AC3E}">
        <p14:creationId xmlns:p14="http://schemas.microsoft.com/office/powerpoint/2010/main" val="2828642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F79855-C43C-4781-B2DA-9955DA1C225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CE74E66-A28E-4380-ADE0-BBB156BA085F}"/>
              </a:ext>
            </a:extLst>
          </p:cNvPr>
          <p:cNvGrpSpPr/>
          <p:nvPr/>
        </p:nvGrpSpPr>
        <p:grpSpPr>
          <a:xfrm>
            <a:off x="714310" y="356660"/>
            <a:ext cx="1873026" cy="523220"/>
            <a:chOff x="2798515" y="2497976"/>
            <a:chExt cx="1873026" cy="5232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76D372-7FF2-4AD3-B940-0D6152709D0D}"/>
                </a:ext>
              </a:extLst>
            </p:cNvPr>
            <p:cNvSpPr txBox="1"/>
            <p:nvPr/>
          </p:nvSpPr>
          <p:spPr>
            <a:xfrm>
              <a:off x="3018471" y="2497976"/>
              <a:ext cx="16530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ea typeface="Black Han Sans" pitchFamily="2" charset="-127"/>
                </a:rPr>
                <a:t>분석 결과 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6E46B88-A718-4F0D-9EB8-78425FC1C1F5}"/>
                </a:ext>
              </a:extLst>
            </p:cNvPr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8667B8B-36ED-47B1-BF84-C7E4B244A5D0}"/>
              </a:ext>
            </a:extLst>
          </p:cNvPr>
          <p:cNvSpPr txBox="1"/>
          <p:nvPr/>
        </p:nvSpPr>
        <p:spPr>
          <a:xfrm>
            <a:off x="934266" y="1833986"/>
            <a:ext cx="1050075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dirty="0">
                <a:solidFill>
                  <a:schemeClr val="bg1"/>
                </a:solidFill>
                <a:ea typeface="Black Han Sans" pitchFamily="2" charset="-127"/>
              </a:rPr>
              <a:t>운영예산 </a:t>
            </a:r>
            <a:r>
              <a:rPr lang="en-US" altLang="ko-KR" sz="2800" dirty="0">
                <a:solidFill>
                  <a:schemeClr val="bg1"/>
                </a:solidFill>
                <a:ea typeface="Black Han Sans" pitchFamily="2" charset="-127"/>
              </a:rPr>
              <a:t>: 2020</a:t>
            </a:r>
            <a:r>
              <a:rPr lang="ko-KR" altLang="en-US" sz="2800" dirty="0">
                <a:solidFill>
                  <a:schemeClr val="bg1"/>
                </a:solidFill>
                <a:ea typeface="Black Han Sans" pitchFamily="2" charset="-127"/>
              </a:rPr>
              <a:t>년 예산 기준 약 </a:t>
            </a:r>
            <a:r>
              <a:rPr lang="en-US" altLang="ko-KR" sz="2800" dirty="0">
                <a:solidFill>
                  <a:schemeClr val="bg1"/>
                </a:solidFill>
                <a:ea typeface="Black Han Sans" pitchFamily="2" charset="-127"/>
              </a:rPr>
              <a:t>430</a:t>
            </a:r>
            <a:r>
              <a:rPr lang="ko-KR" altLang="en-US" sz="2800" dirty="0">
                <a:solidFill>
                  <a:schemeClr val="bg1"/>
                </a:solidFill>
                <a:ea typeface="Black Han Sans" pitchFamily="2" charset="-127"/>
              </a:rPr>
              <a:t>억원 정도 추가로 필요</a:t>
            </a:r>
            <a:endParaRPr lang="en-US" altLang="ko-KR" sz="2800" dirty="0">
              <a:solidFill>
                <a:schemeClr val="bg1"/>
              </a:solidFill>
              <a:ea typeface="Black Han Sans" pitchFamily="2" charset="-127"/>
            </a:endParaRPr>
          </a:p>
          <a:p>
            <a:endParaRPr lang="en-US" altLang="ko-KR" sz="2800" dirty="0">
              <a:solidFill>
                <a:schemeClr val="bg1"/>
              </a:solidFill>
              <a:ea typeface="Black Han Sans" pitchFamily="2" charset="-127"/>
            </a:endParaRPr>
          </a:p>
          <a:p>
            <a:endParaRPr lang="en-US" altLang="ko-KR" sz="2800" dirty="0">
              <a:solidFill>
                <a:schemeClr val="bg1"/>
              </a:solidFill>
              <a:ea typeface="Black Han Sans" pitchFamily="2" charset="-127"/>
            </a:endParaRPr>
          </a:p>
          <a:p>
            <a:endParaRPr lang="en-US" altLang="ko-KR" sz="2800" dirty="0">
              <a:solidFill>
                <a:schemeClr val="bg1"/>
              </a:solidFill>
              <a:ea typeface="Black Han Sans" pitchFamily="2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>
                <a:solidFill>
                  <a:schemeClr val="bg1"/>
                </a:solidFill>
                <a:ea typeface="Black Han Sans" pitchFamily="2" charset="-127"/>
              </a:rPr>
              <a:t>등록 반려동물 마리 수 </a:t>
            </a:r>
            <a:r>
              <a:rPr lang="en-US" altLang="ko-KR" sz="2800" dirty="0">
                <a:solidFill>
                  <a:schemeClr val="bg1"/>
                </a:solidFill>
                <a:ea typeface="Black Han Sans" pitchFamily="2" charset="-127"/>
              </a:rPr>
              <a:t>: </a:t>
            </a:r>
            <a:r>
              <a:rPr lang="ko-KR" altLang="en-US" sz="2800" dirty="0">
                <a:solidFill>
                  <a:schemeClr val="bg1"/>
                </a:solidFill>
                <a:ea typeface="Black Han Sans" pitchFamily="2" charset="-127"/>
              </a:rPr>
              <a:t>약 </a:t>
            </a:r>
            <a:r>
              <a:rPr lang="en-US" altLang="ko-KR" sz="2800" dirty="0">
                <a:solidFill>
                  <a:schemeClr val="bg1"/>
                </a:solidFill>
                <a:ea typeface="Black Han Sans" pitchFamily="2" charset="-127"/>
              </a:rPr>
              <a:t>230</a:t>
            </a:r>
            <a:r>
              <a:rPr lang="ko-KR" altLang="en-US" sz="2800" dirty="0">
                <a:solidFill>
                  <a:schemeClr val="bg1"/>
                </a:solidFill>
                <a:ea typeface="Black Han Sans" pitchFamily="2" charset="-127"/>
              </a:rPr>
              <a:t>만 마리</a:t>
            </a:r>
            <a:r>
              <a:rPr lang="en-US" altLang="ko-KR" sz="2800" dirty="0">
                <a:solidFill>
                  <a:schemeClr val="bg1"/>
                </a:solidFill>
                <a:ea typeface="Black Han Sans" pitchFamily="2" charset="-127"/>
              </a:rPr>
              <a:t>(2020</a:t>
            </a:r>
            <a:r>
              <a:rPr lang="ko-KR" altLang="en-US" sz="2800" dirty="0">
                <a:solidFill>
                  <a:schemeClr val="bg1"/>
                </a:solidFill>
                <a:ea typeface="Black Han Sans" pitchFamily="2" charset="-127"/>
              </a:rPr>
              <a:t>년 데이터 기준</a:t>
            </a:r>
            <a:r>
              <a:rPr lang="en-US" altLang="ko-KR" sz="2800" dirty="0">
                <a:solidFill>
                  <a:schemeClr val="bg1"/>
                </a:solidFill>
                <a:ea typeface="Black Han Sans" pitchFamily="2" charset="-127"/>
              </a:rPr>
              <a:t>)</a:t>
            </a:r>
          </a:p>
          <a:p>
            <a:pPr marL="457200" indent="-457200">
              <a:buFontTx/>
              <a:buChar char="-"/>
            </a:pPr>
            <a:r>
              <a:rPr lang="en-US" altLang="ko-KR" sz="2800" dirty="0">
                <a:solidFill>
                  <a:schemeClr val="bg1"/>
                </a:solidFill>
                <a:ea typeface="Black Han Sans" pitchFamily="2" charset="-127"/>
              </a:rPr>
              <a:t>430</a:t>
            </a:r>
            <a:r>
              <a:rPr lang="ko-KR" altLang="en-US" sz="2800" dirty="0">
                <a:solidFill>
                  <a:schemeClr val="bg1"/>
                </a:solidFill>
                <a:ea typeface="Black Han Sans" pitchFamily="2" charset="-127"/>
              </a:rPr>
              <a:t>억원 </a:t>
            </a:r>
            <a:r>
              <a:rPr lang="en-US" altLang="ko-KR" sz="2800" dirty="0">
                <a:solidFill>
                  <a:schemeClr val="bg1"/>
                </a:solidFill>
                <a:ea typeface="Black Han Sans" pitchFamily="2" charset="-127"/>
              </a:rPr>
              <a:t>/ 230</a:t>
            </a:r>
            <a:r>
              <a:rPr lang="ko-KR" altLang="en-US" sz="2800" dirty="0">
                <a:solidFill>
                  <a:schemeClr val="bg1"/>
                </a:solidFill>
                <a:ea typeface="Black Han Sans" pitchFamily="2" charset="-127"/>
              </a:rPr>
              <a:t>만 마리 </a:t>
            </a:r>
            <a:r>
              <a:rPr lang="en-US" altLang="ko-KR" sz="2800" dirty="0">
                <a:solidFill>
                  <a:schemeClr val="bg1"/>
                </a:solidFill>
                <a:ea typeface="Black Han Sans" pitchFamily="2" charset="-127"/>
              </a:rPr>
              <a:t>= </a:t>
            </a:r>
            <a:r>
              <a:rPr lang="ko-KR" altLang="en-US" sz="2800" dirty="0">
                <a:solidFill>
                  <a:schemeClr val="bg1"/>
                </a:solidFill>
                <a:ea typeface="Black Han Sans" pitchFamily="2" charset="-127"/>
              </a:rPr>
              <a:t>한 마리 당 약 </a:t>
            </a:r>
            <a:r>
              <a:rPr lang="en-US" altLang="ko-KR" sz="2800" dirty="0">
                <a:solidFill>
                  <a:schemeClr val="bg1"/>
                </a:solidFill>
                <a:ea typeface="Black Han Sans" pitchFamily="2" charset="-127"/>
              </a:rPr>
              <a:t>15000</a:t>
            </a:r>
            <a:r>
              <a:rPr lang="ko-KR" altLang="en-US" sz="2800" dirty="0">
                <a:solidFill>
                  <a:schemeClr val="bg1"/>
                </a:solidFill>
                <a:ea typeface="Black Han Sans" pitchFamily="2" charset="-127"/>
              </a:rPr>
              <a:t>원</a:t>
            </a:r>
            <a:endParaRPr lang="en-US" altLang="ko-KR" sz="2800" dirty="0">
              <a:solidFill>
                <a:schemeClr val="bg1"/>
              </a:solidFill>
              <a:ea typeface="Black Han Sans" pitchFamily="2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>
                <a:solidFill>
                  <a:schemeClr val="bg1"/>
                </a:solidFill>
                <a:ea typeface="Black Han Sans" pitchFamily="2" charset="-127"/>
              </a:rPr>
              <a:t>동물 등록 수는 점점 증가할 것으로 예상</a:t>
            </a:r>
            <a:r>
              <a:rPr lang="en-US" altLang="ko-KR" sz="2800" dirty="0">
                <a:solidFill>
                  <a:schemeClr val="bg1"/>
                </a:solidFill>
                <a:ea typeface="Black Han Sans" pitchFamily="2" charset="-127"/>
              </a:rPr>
              <a:t>,</a:t>
            </a:r>
            <a:r>
              <a:rPr lang="ko-KR" altLang="en-US" sz="2800" dirty="0">
                <a:solidFill>
                  <a:schemeClr val="bg1"/>
                </a:solidFill>
                <a:ea typeface="Black Han Sans" pitchFamily="2" charset="-127"/>
              </a:rPr>
              <a:t> 등록 반려동물 한 마리 당 연</a:t>
            </a:r>
            <a:r>
              <a:rPr lang="en-US" altLang="ko-KR" sz="2800" dirty="0">
                <a:solidFill>
                  <a:schemeClr val="bg1"/>
                </a:solidFill>
                <a:ea typeface="Black Han Sans" pitchFamily="2" charset="-127"/>
              </a:rPr>
              <a:t>10000</a:t>
            </a:r>
            <a:r>
              <a:rPr lang="ko-KR" altLang="en-US" sz="2800" dirty="0">
                <a:solidFill>
                  <a:schemeClr val="bg1"/>
                </a:solidFill>
                <a:ea typeface="Black Han Sans" pitchFamily="2" charset="-127"/>
              </a:rPr>
              <a:t>원</a:t>
            </a:r>
            <a:r>
              <a:rPr lang="en-US" altLang="ko-KR" sz="2800" dirty="0">
                <a:solidFill>
                  <a:schemeClr val="bg1"/>
                </a:solidFill>
                <a:ea typeface="Black Han Sans" pitchFamily="2" charset="-127"/>
              </a:rPr>
              <a:t>~15000</a:t>
            </a:r>
            <a:r>
              <a:rPr lang="ko-KR" altLang="en-US" sz="2800" dirty="0">
                <a:solidFill>
                  <a:schemeClr val="bg1"/>
                </a:solidFill>
                <a:ea typeface="Black Han Sans" pitchFamily="2" charset="-127"/>
              </a:rPr>
              <a:t>원의 보유세면 추가 운영예산 충분히 충당 가능</a:t>
            </a:r>
            <a:endParaRPr lang="en-US" altLang="ko-KR" sz="28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ea typeface="Black Han Sans" pitchFamily="2" charset="-127"/>
              </a:rPr>
              <a:t>      ※ </a:t>
            </a:r>
            <a:r>
              <a:rPr lang="ko-KR" altLang="en-US" sz="1600" dirty="0">
                <a:solidFill>
                  <a:schemeClr val="bg1"/>
                </a:solidFill>
                <a:ea typeface="Black Han Sans" pitchFamily="2" charset="-127"/>
              </a:rPr>
              <a:t>동물복지 선진국</a:t>
            </a:r>
            <a:r>
              <a:rPr lang="en-US" altLang="ko-KR" sz="1600" dirty="0">
                <a:solidFill>
                  <a:schemeClr val="bg1"/>
                </a:solidFill>
                <a:ea typeface="Black Han Sans" pitchFamily="2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ea typeface="Black Han Sans" pitchFamily="2" charset="-127"/>
              </a:rPr>
              <a:t>예 </a:t>
            </a:r>
            <a:r>
              <a:rPr lang="en-US" altLang="ko-KR" sz="1600" dirty="0">
                <a:solidFill>
                  <a:schemeClr val="bg1"/>
                </a:solidFill>
                <a:ea typeface="Black Han Sans" pitchFamily="2" charset="-127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ea typeface="Black Han Sans" pitchFamily="2" charset="-127"/>
              </a:rPr>
              <a:t>독일</a:t>
            </a:r>
            <a:r>
              <a:rPr lang="en-US" altLang="ko-KR" sz="1600" dirty="0">
                <a:solidFill>
                  <a:schemeClr val="bg1"/>
                </a:solidFill>
                <a:ea typeface="Black Han Sans" pitchFamily="2" charset="-127"/>
              </a:rPr>
              <a:t>)</a:t>
            </a:r>
            <a:r>
              <a:rPr lang="ko-KR" altLang="en-US" sz="1600" dirty="0">
                <a:solidFill>
                  <a:schemeClr val="bg1"/>
                </a:solidFill>
                <a:ea typeface="Black Han Sans" pitchFamily="2" charset="-127"/>
              </a:rPr>
              <a:t>의 경우 연간 </a:t>
            </a:r>
            <a:r>
              <a:rPr lang="en-US" altLang="ko-KR" sz="1600" dirty="0">
                <a:solidFill>
                  <a:schemeClr val="bg1"/>
                </a:solidFill>
                <a:ea typeface="Black Han Sans" pitchFamily="2" charset="-127"/>
              </a:rPr>
              <a:t>10~15</a:t>
            </a:r>
            <a:r>
              <a:rPr lang="ko-KR" altLang="en-US" sz="1600" dirty="0">
                <a:solidFill>
                  <a:schemeClr val="bg1"/>
                </a:solidFill>
                <a:ea typeface="Black Han Sans" pitchFamily="2" charset="-127"/>
              </a:rPr>
              <a:t>만원</a:t>
            </a:r>
            <a:r>
              <a:rPr lang="en-US" altLang="ko-KR" sz="1600" dirty="0">
                <a:solidFill>
                  <a:schemeClr val="bg1"/>
                </a:solidFill>
                <a:ea typeface="Black Han Sans" pitchFamily="2" charset="-127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ea typeface="Black Han Sans" pitchFamily="2" charset="-127"/>
              </a:rPr>
              <a:t>마리 정도의 보유세를 걷는다</a:t>
            </a:r>
            <a:r>
              <a:rPr lang="en-US" altLang="ko-KR" sz="1600" dirty="0">
                <a:solidFill>
                  <a:schemeClr val="bg1"/>
                </a:solidFill>
                <a:ea typeface="Black Han Sans" pitchFamily="2" charset="-127"/>
              </a:rPr>
              <a:t>. </a:t>
            </a:r>
            <a:r>
              <a:rPr lang="ko-KR" altLang="en-US" sz="1600" dirty="0">
                <a:solidFill>
                  <a:schemeClr val="bg1"/>
                </a:solidFill>
                <a:ea typeface="Black Han Sans" pitchFamily="2" charset="-127"/>
              </a:rPr>
              <a:t>제시된 예산은 이의 </a:t>
            </a:r>
            <a:r>
              <a:rPr lang="en-US" altLang="ko-KR" sz="1600" dirty="0">
                <a:solidFill>
                  <a:schemeClr val="bg1"/>
                </a:solidFill>
                <a:ea typeface="Black Han Sans" pitchFamily="2" charset="-127"/>
              </a:rPr>
              <a:t>10% </a:t>
            </a:r>
            <a:r>
              <a:rPr lang="ko-KR" altLang="en-US" sz="1600" dirty="0">
                <a:solidFill>
                  <a:schemeClr val="bg1"/>
                </a:solidFill>
                <a:ea typeface="Black Han Sans" pitchFamily="2" charset="-127"/>
              </a:rPr>
              <a:t>수준</a:t>
            </a:r>
            <a:r>
              <a:rPr lang="en-US" altLang="ko-KR" sz="1600" dirty="0">
                <a:solidFill>
                  <a:schemeClr val="bg1"/>
                </a:solidFill>
                <a:ea typeface="Black Han Sans" pitchFamily="2" charset="-127"/>
              </a:rPr>
              <a:t>. </a:t>
            </a:r>
          </a:p>
          <a:p>
            <a:endParaRPr lang="en-US" altLang="ko-KR" sz="1600" dirty="0">
              <a:solidFill>
                <a:schemeClr val="bg1"/>
              </a:solidFill>
              <a:ea typeface="Black Han Sans" pitchFamily="2" charset="-127"/>
            </a:endParaRPr>
          </a:p>
          <a:p>
            <a:pPr marL="457200" indent="-457200">
              <a:buFontTx/>
              <a:buChar char="-"/>
            </a:pPr>
            <a:endParaRPr lang="en-US" altLang="ko-KR" sz="2800" dirty="0">
              <a:solidFill>
                <a:schemeClr val="bg1"/>
              </a:solidFill>
              <a:ea typeface="Black Han Sans" pitchFamily="2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ea typeface="Black Han Sans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ea typeface="Black Han Sans" pitchFamily="2" charset="-127"/>
              </a:rPr>
              <a:t>일자리 </a:t>
            </a:r>
            <a:r>
              <a:rPr lang="en-US" altLang="ko-KR" sz="2800" dirty="0">
                <a:solidFill>
                  <a:schemeClr val="bg1"/>
                </a:solidFill>
                <a:ea typeface="Black Han Sans" pitchFamily="2" charset="-127"/>
              </a:rPr>
              <a:t> : </a:t>
            </a:r>
            <a:r>
              <a:rPr lang="ko-KR" altLang="en-US" sz="2800" dirty="0">
                <a:solidFill>
                  <a:schemeClr val="bg1"/>
                </a:solidFill>
                <a:ea typeface="Black Han Sans" pitchFamily="2" charset="-127"/>
              </a:rPr>
              <a:t>약 </a:t>
            </a:r>
            <a:r>
              <a:rPr lang="en-US" altLang="ko-KR" sz="2800" dirty="0">
                <a:solidFill>
                  <a:schemeClr val="bg1"/>
                </a:solidFill>
                <a:ea typeface="Black Han Sans" pitchFamily="2" charset="-127"/>
              </a:rPr>
              <a:t>120 </a:t>
            </a:r>
            <a:r>
              <a:rPr lang="ko-KR" altLang="en-US" sz="2800" dirty="0">
                <a:solidFill>
                  <a:schemeClr val="bg1"/>
                </a:solidFill>
                <a:ea typeface="Black Han Sans" pitchFamily="2" charset="-127"/>
              </a:rPr>
              <a:t>명의 일자리 창출</a:t>
            </a:r>
            <a:r>
              <a:rPr lang="en-US" altLang="ko-KR" sz="2800" dirty="0">
                <a:solidFill>
                  <a:schemeClr val="bg1"/>
                </a:solidFill>
                <a:ea typeface="Black Han Sans" pitchFamily="2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ea typeface="Black Han Sans" pitchFamily="2" charset="-127"/>
              </a:rPr>
              <a:t>반려동물 전문인력</a:t>
            </a:r>
            <a:r>
              <a:rPr lang="en-US" altLang="ko-KR" sz="2800" dirty="0">
                <a:solidFill>
                  <a:schemeClr val="bg1"/>
                </a:solidFill>
                <a:ea typeface="Black Han Sans" pitchFamily="2" charset="-127"/>
              </a:rPr>
              <a:t>)</a:t>
            </a:r>
          </a:p>
          <a:p>
            <a:pPr marL="457200" indent="-457200">
              <a:buFontTx/>
              <a:buChar char="-"/>
            </a:pPr>
            <a:endParaRPr lang="ko-KR" altLang="en-US" sz="28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C29BB6-998F-499B-B254-72D2D1525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336" y="2351366"/>
            <a:ext cx="7772400" cy="11906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852891-D74A-46D6-A0B9-182079A6157D}"/>
              </a:ext>
            </a:extLst>
          </p:cNvPr>
          <p:cNvSpPr txBox="1"/>
          <p:nvPr/>
        </p:nvSpPr>
        <p:spPr>
          <a:xfrm>
            <a:off x="934266" y="1388836"/>
            <a:ext cx="1653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E699"/>
                </a:solidFill>
                <a:ea typeface="Black Han Sans" pitchFamily="2" charset="-127"/>
              </a:rPr>
              <a:t>&lt; </a:t>
            </a:r>
            <a:r>
              <a:rPr lang="ko-KR" altLang="en-US" sz="2800" dirty="0">
                <a:solidFill>
                  <a:srgbClr val="FFE699"/>
                </a:solidFill>
                <a:ea typeface="Black Han Sans" pitchFamily="2" charset="-127"/>
              </a:rPr>
              <a:t>예산 </a:t>
            </a:r>
            <a:r>
              <a:rPr lang="en-US" altLang="ko-KR" sz="2800" dirty="0">
                <a:solidFill>
                  <a:srgbClr val="FFE699"/>
                </a:solidFill>
                <a:ea typeface="Black Han Sans" pitchFamily="2" charset="-127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01F2AD-CAB1-4292-8E4B-0CD0A841D539}"/>
              </a:ext>
            </a:extLst>
          </p:cNvPr>
          <p:cNvSpPr txBox="1"/>
          <p:nvPr/>
        </p:nvSpPr>
        <p:spPr>
          <a:xfrm>
            <a:off x="1635306" y="869238"/>
            <a:ext cx="10671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E699"/>
                </a:solidFill>
                <a:ea typeface="Black Han Sans" pitchFamily="2" charset="-127"/>
              </a:rPr>
              <a:t>- </a:t>
            </a:r>
            <a:r>
              <a:rPr lang="ko-KR" altLang="en-US" sz="2800" dirty="0">
                <a:solidFill>
                  <a:srgbClr val="FFE699"/>
                </a:solidFill>
                <a:ea typeface="Black Han Sans" pitchFamily="2" charset="-127"/>
              </a:rPr>
              <a:t>예측 데이터를 바탕으로 정책수립 및 기대효과 </a:t>
            </a:r>
            <a:endParaRPr lang="en-US" altLang="ko-KR" sz="2800" dirty="0">
              <a:solidFill>
                <a:srgbClr val="FFE699"/>
              </a:solidFill>
              <a:ea typeface="Black Han Sans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D8B24-E5BE-49D1-B614-AD915C912654}"/>
              </a:ext>
            </a:extLst>
          </p:cNvPr>
          <p:cNvSpPr txBox="1"/>
          <p:nvPr/>
        </p:nvSpPr>
        <p:spPr>
          <a:xfrm>
            <a:off x="934266" y="879879"/>
            <a:ext cx="1380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E699"/>
                </a:solidFill>
                <a:ea typeface="Black Han Sans" pitchFamily="2" charset="-127"/>
              </a:rPr>
              <a:t>활용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ADCEE5-327F-4D4D-9A23-2A162E7B2946}"/>
              </a:ext>
            </a:extLst>
          </p:cNvPr>
          <p:cNvSpPr txBox="1"/>
          <p:nvPr/>
        </p:nvSpPr>
        <p:spPr>
          <a:xfrm>
            <a:off x="819379" y="5716511"/>
            <a:ext cx="195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E699"/>
                </a:solidFill>
                <a:ea typeface="Black Han Sans" pitchFamily="2" charset="-127"/>
              </a:rPr>
              <a:t>&lt; </a:t>
            </a:r>
            <a:r>
              <a:rPr lang="ko-KR" altLang="en-US" sz="2800" dirty="0">
                <a:solidFill>
                  <a:srgbClr val="FFE699"/>
                </a:solidFill>
                <a:ea typeface="Black Han Sans" pitchFamily="2" charset="-127"/>
              </a:rPr>
              <a:t>일자리 </a:t>
            </a:r>
            <a:r>
              <a:rPr lang="en-US" altLang="ko-KR" sz="2800" dirty="0">
                <a:solidFill>
                  <a:srgbClr val="FFE699"/>
                </a:solidFill>
                <a:ea typeface="Black Han Sans" pitchFamily="2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360116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F79855-C43C-4781-B2DA-9955DA1C225B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F9796C7-08A5-4EE0-8C99-17DFF65A9D40}"/>
              </a:ext>
            </a:extLst>
          </p:cNvPr>
          <p:cNvSpPr/>
          <p:nvPr/>
        </p:nvSpPr>
        <p:spPr>
          <a:xfrm>
            <a:off x="-3598983" y="-232718"/>
            <a:ext cx="7701060" cy="7323436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8C18FF-3B41-4F4F-A46C-C4EC5326B6A3}"/>
              </a:ext>
            </a:extLst>
          </p:cNvPr>
          <p:cNvSpPr txBox="1"/>
          <p:nvPr/>
        </p:nvSpPr>
        <p:spPr>
          <a:xfrm>
            <a:off x="5179609" y="94143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a typeface="Black Han Sans" pitchFamily="2" charset="-127"/>
              </a:rPr>
              <a:t>&lt; </a:t>
            </a:r>
            <a:r>
              <a:rPr lang="ko-KR" altLang="en-US" sz="2400" dirty="0">
                <a:solidFill>
                  <a:schemeClr val="bg1"/>
                </a:solidFill>
                <a:ea typeface="Black Han Sans" pitchFamily="2" charset="-127"/>
              </a:rPr>
              <a:t>데이터 목록 </a:t>
            </a:r>
            <a:r>
              <a:rPr lang="en-US" altLang="ko-KR" sz="2400" dirty="0">
                <a:solidFill>
                  <a:schemeClr val="bg1"/>
                </a:solidFill>
                <a:ea typeface="Black Han Sans" pitchFamily="2" charset="-127"/>
              </a:rPr>
              <a:t>&gt; </a:t>
            </a:r>
          </a:p>
        </p:txBody>
      </p:sp>
      <p:graphicFrame>
        <p:nvGraphicFramePr>
          <p:cNvPr id="12" name="표 4">
            <a:extLst>
              <a:ext uri="{FF2B5EF4-FFF2-40B4-BE49-F238E27FC236}">
                <a16:creationId xmlns:a16="http://schemas.microsoft.com/office/drawing/2014/main" id="{7FC23685-A3B4-4325-B6A8-429B474C47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007211"/>
              </p:ext>
            </p:extLst>
          </p:nvPr>
        </p:nvGraphicFramePr>
        <p:xfrm>
          <a:off x="1527096" y="1467957"/>
          <a:ext cx="9137808" cy="335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580">
                  <a:extLst>
                    <a:ext uri="{9D8B030D-6E8A-4147-A177-3AD203B41FA5}">
                      <a16:colId xmlns:a16="http://schemas.microsoft.com/office/drawing/2014/main" val="3481708858"/>
                    </a:ext>
                  </a:extLst>
                </a:gridCol>
                <a:gridCol w="1088324">
                  <a:extLst>
                    <a:ext uri="{9D8B030D-6E8A-4147-A177-3AD203B41FA5}">
                      <a16:colId xmlns:a16="http://schemas.microsoft.com/office/drawing/2014/main" val="959297414"/>
                    </a:ext>
                  </a:extLst>
                </a:gridCol>
                <a:gridCol w="2284452">
                  <a:extLst>
                    <a:ext uri="{9D8B030D-6E8A-4147-A177-3AD203B41FA5}">
                      <a16:colId xmlns:a16="http://schemas.microsoft.com/office/drawing/2014/main" val="3418902038"/>
                    </a:ext>
                  </a:extLst>
                </a:gridCol>
                <a:gridCol w="2284452">
                  <a:extLst>
                    <a:ext uri="{9D8B030D-6E8A-4147-A177-3AD203B41FA5}">
                      <a16:colId xmlns:a16="http://schemas.microsoft.com/office/drawing/2014/main" val="4167223998"/>
                    </a:ext>
                  </a:extLst>
                </a:gridCol>
              </a:tblGrid>
              <a:tr h="26528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데이터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출처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기준년도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486708"/>
                  </a:ext>
                </a:extLst>
              </a:tr>
              <a:tr h="25479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유기동물 발생 현황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API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동물보호관리시스템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2021.09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009565"/>
                  </a:ext>
                </a:extLst>
              </a:tr>
              <a:tr h="25479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전국 행정구역 현황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SHP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GEOSERVICE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2021.07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873090"/>
                  </a:ext>
                </a:extLst>
              </a:tr>
              <a:tr h="25479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전국 행정구역 코드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CSV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KOSIS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2021.07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194735"/>
                  </a:ext>
                </a:extLst>
              </a:tr>
              <a:tr h="25479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동물 보호센터 현황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CSV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농림 축산 </a:t>
                      </a:r>
                      <a:r>
                        <a:rPr lang="ko-KR" altLang="en-US" sz="1600" b="1" kern="1200" dirty="0" err="1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식품부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2021.05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912337"/>
                  </a:ext>
                </a:extLst>
              </a:tr>
              <a:tr h="25479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동물 등록 현황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CSV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농림 축산 </a:t>
                      </a:r>
                      <a:r>
                        <a:rPr lang="ko-KR" altLang="en-US" sz="1600" b="1" kern="1200" dirty="0" err="1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식품부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2021.05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541864"/>
                  </a:ext>
                </a:extLst>
              </a:tr>
              <a:tr h="2547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2020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년 지자체별 등록 형태 현황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CSV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농림 축산 </a:t>
                      </a:r>
                      <a:r>
                        <a:rPr lang="ko-KR" altLang="en-US" sz="1600" b="1" kern="1200" dirty="0" err="1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식품부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2021.05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816208"/>
                  </a:ext>
                </a:extLst>
              </a:tr>
              <a:tr h="25479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동물등록제 대행기관 현황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CSV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농림 축산 </a:t>
                      </a:r>
                      <a:r>
                        <a:rPr lang="ko-KR" altLang="en-US" sz="1600" b="1" kern="1200" dirty="0" err="1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식품부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2021.05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114336"/>
                  </a:ext>
                </a:extLst>
              </a:tr>
              <a:tr h="25479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유실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․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유기동물 구조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․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보호 시도별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현황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CSV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농림 축산 </a:t>
                      </a:r>
                      <a:r>
                        <a:rPr lang="ko-KR" altLang="en-US" sz="1600" b="1" kern="1200" dirty="0" err="1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식품부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2021.05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822363"/>
                  </a:ext>
                </a:extLst>
              </a:tr>
              <a:tr h="25479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유실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․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유기동물 보호형태 연도별 현황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CSV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농림 축산 </a:t>
                      </a:r>
                      <a:r>
                        <a:rPr lang="ko-KR" altLang="en-US" sz="1600" b="1" kern="1200" dirty="0" err="1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식품부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2021.05</a:t>
                      </a:r>
                      <a:endParaRPr lang="ko-KR" altLang="en-US" sz="16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490234"/>
                  </a:ext>
                </a:extLst>
              </a:tr>
            </a:tbl>
          </a:graphicData>
        </a:graphic>
      </p:graphicFrame>
      <p:grpSp>
        <p:nvGrpSpPr>
          <p:cNvPr id="24" name="그룹 23">
            <a:extLst>
              <a:ext uri="{FF2B5EF4-FFF2-40B4-BE49-F238E27FC236}">
                <a16:creationId xmlns:a16="http://schemas.microsoft.com/office/drawing/2014/main" id="{B400C45A-AE0E-41F6-B0E6-31BFF4A44B6A}"/>
              </a:ext>
            </a:extLst>
          </p:cNvPr>
          <p:cNvGrpSpPr/>
          <p:nvPr/>
        </p:nvGrpSpPr>
        <p:grpSpPr>
          <a:xfrm>
            <a:off x="714310" y="356660"/>
            <a:ext cx="1873026" cy="523220"/>
            <a:chOff x="2798515" y="2497976"/>
            <a:chExt cx="1873026" cy="52322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6C89062-A3D2-4B6B-969A-C4F692F86407}"/>
                </a:ext>
              </a:extLst>
            </p:cNvPr>
            <p:cNvSpPr txBox="1"/>
            <p:nvPr/>
          </p:nvSpPr>
          <p:spPr>
            <a:xfrm>
              <a:off x="3018471" y="2497976"/>
              <a:ext cx="16530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ea typeface="Black Han Sans" pitchFamily="2" charset="-127"/>
                </a:rPr>
                <a:t>분석 결과 </a:t>
              </a: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78234A1-521F-46E5-A425-21C0460DBFB2}"/>
                </a:ext>
              </a:extLst>
            </p:cNvPr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BAE3253-A15D-40E0-A345-7B3C301ED936}"/>
              </a:ext>
            </a:extLst>
          </p:cNvPr>
          <p:cNvSpPr txBox="1"/>
          <p:nvPr/>
        </p:nvSpPr>
        <p:spPr>
          <a:xfrm>
            <a:off x="934266" y="879879"/>
            <a:ext cx="1380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353535"/>
                </a:solidFill>
                <a:ea typeface="Black Han Sans" pitchFamily="2" charset="-127"/>
              </a:rPr>
              <a:t>참고 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1F4D851-C017-4F8B-8F04-2DF168613190}"/>
              </a:ext>
            </a:extLst>
          </p:cNvPr>
          <p:cNvSpPr/>
          <p:nvPr/>
        </p:nvSpPr>
        <p:spPr>
          <a:xfrm>
            <a:off x="-3831699" y="2697480"/>
            <a:ext cx="2551539" cy="2424464"/>
          </a:xfrm>
          <a:prstGeom prst="roundRect">
            <a:avLst>
              <a:gd name="adj" fmla="val 5000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933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F79855-C43C-4781-B2DA-9955DA1C225B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F9796C7-08A5-4EE0-8C99-17DFF65A9D40}"/>
              </a:ext>
            </a:extLst>
          </p:cNvPr>
          <p:cNvSpPr/>
          <p:nvPr/>
        </p:nvSpPr>
        <p:spPr>
          <a:xfrm>
            <a:off x="-3598983" y="-232718"/>
            <a:ext cx="7701060" cy="7323436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8C18FF-3B41-4F4F-A46C-C4EC5326B6A3}"/>
              </a:ext>
            </a:extLst>
          </p:cNvPr>
          <p:cNvSpPr txBox="1"/>
          <p:nvPr/>
        </p:nvSpPr>
        <p:spPr>
          <a:xfrm>
            <a:off x="5179609" y="94143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a typeface="Black Han Sans" pitchFamily="2" charset="-127"/>
              </a:rPr>
              <a:t>&lt; </a:t>
            </a:r>
            <a:r>
              <a:rPr lang="ko-KR" altLang="en-US" sz="2400" dirty="0">
                <a:solidFill>
                  <a:schemeClr val="bg1"/>
                </a:solidFill>
                <a:ea typeface="Black Han Sans" pitchFamily="2" charset="-127"/>
              </a:rPr>
              <a:t>데이터 목록 </a:t>
            </a:r>
            <a:r>
              <a:rPr lang="en-US" altLang="ko-KR" sz="2400" dirty="0">
                <a:solidFill>
                  <a:schemeClr val="bg1"/>
                </a:solidFill>
                <a:ea typeface="Black Han Sans" pitchFamily="2" charset="-127"/>
              </a:rPr>
              <a:t>&gt;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400C45A-AE0E-41F6-B0E6-31BFF4A44B6A}"/>
              </a:ext>
            </a:extLst>
          </p:cNvPr>
          <p:cNvGrpSpPr/>
          <p:nvPr/>
        </p:nvGrpSpPr>
        <p:grpSpPr>
          <a:xfrm>
            <a:off x="714310" y="356660"/>
            <a:ext cx="1873026" cy="523220"/>
            <a:chOff x="2798515" y="2497976"/>
            <a:chExt cx="1873026" cy="52322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6C89062-A3D2-4B6B-969A-C4F692F86407}"/>
                </a:ext>
              </a:extLst>
            </p:cNvPr>
            <p:cNvSpPr txBox="1"/>
            <p:nvPr/>
          </p:nvSpPr>
          <p:spPr>
            <a:xfrm>
              <a:off x="3018471" y="2497976"/>
              <a:ext cx="16530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ea typeface="Black Han Sans" pitchFamily="2" charset="-127"/>
                </a:rPr>
                <a:t>분석 결과 </a:t>
              </a: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78234A1-521F-46E5-A425-21C0460DBFB2}"/>
                </a:ext>
              </a:extLst>
            </p:cNvPr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BAE3253-A15D-40E0-A345-7B3C301ED936}"/>
              </a:ext>
            </a:extLst>
          </p:cNvPr>
          <p:cNvSpPr txBox="1"/>
          <p:nvPr/>
        </p:nvSpPr>
        <p:spPr>
          <a:xfrm>
            <a:off x="934266" y="879879"/>
            <a:ext cx="1380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353535"/>
                </a:solidFill>
                <a:ea typeface="Black Han Sans" pitchFamily="2" charset="-127"/>
              </a:rPr>
              <a:t>참고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E1DFC4-0865-495E-8264-7D56FDBF4569}"/>
              </a:ext>
            </a:extLst>
          </p:cNvPr>
          <p:cNvSpPr txBox="1"/>
          <p:nvPr/>
        </p:nvSpPr>
        <p:spPr>
          <a:xfrm>
            <a:off x="2715650" y="4172161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참고문헌</a:t>
            </a:r>
            <a:r>
              <a:rPr lang="en-US" altLang="ko-KR" sz="24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FEAC18-F50A-4707-A871-A9429A822BA6}"/>
              </a:ext>
            </a:extLst>
          </p:cNvPr>
          <p:cNvSpPr txBox="1"/>
          <p:nvPr/>
        </p:nvSpPr>
        <p:spPr>
          <a:xfrm>
            <a:off x="3929106" y="4097381"/>
            <a:ext cx="847700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2015~2019 </a:t>
            </a:r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동물복지 종합계획</a:t>
            </a:r>
            <a:endParaRPr lang="en-US" altLang="ko-KR" dirty="0">
              <a:solidFill>
                <a:schemeClr val="bg1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2020~2024 </a:t>
            </a:r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동물복지 종합계획</a:t>
            </a:r>
            <a:endParaRPr lang="en-US" altLang="ko-KR" dirty="0">
              <a:solidFill>
                <a:schemeClr val="bg1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유기영 </a:t>
            </a:r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(2017). [</a:t>
            </a:r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정책제안</a:t>
            </a:r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] </a:t>
            </a:r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지자체 동물복지지원시설 도입방안</a:t>
            </a:r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월간 공공정책</a:t>
            </a:r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, 138, 57-60</a:t>
            </a:r>
          </a:p>
          <a:p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유기영 </a:t>
            </a:r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(2017). </a:t>
            </a:r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서울시 반려동물센터 도입방안</a:t>
            </a:r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정책리포트</a:t>
            </a:r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(222), 1-24</a:t>
            </a:r>
          </a:p>
          <a:p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대한 전기협회 편집부 </a:t>
            </a:r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(2019). [</a:t>
            </a:r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통계로 보는 세상이야기 </a:t>
            </a:r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반려동물편</a:t>
            </a:r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] </a:t>
            </a:r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애완동물과 반려동물</a:t>
            </a:r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결코 작지 않은 차이</a:t>
            </a:r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전기저널</a:t>
            </a:r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, 59-60 </a:t>
            </a:r>
          </a:p>
          <a:p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농림축산식품부 </a:t>
            </a:r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2020</a:t>
            </a:r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년 반려동물 보호</a:t>
            </a:r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·</a:t>
            </a:r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복지 실태조사 결과</a:t>
            </a:r>
            <a:endParaRPr lang="en-US" altLang="ko-KR" dirty="0">
              <a:solidFill>
                <a:schemeClr val="bg1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동물보호법 </a:t>
            </a:r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[</a:t>
            </a:r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시행 </a:t>
            </a:r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2021. 2. 12.] [</a:t>
            </a:r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법률 제</a:t>
            </a:r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16977</a:t>
            </a:r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호</a:t>
            </a:r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, 2020. 2. 11., </a:t>
            </a:r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일부개정</a:t>
            </a:r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]</a:t>
            </a:r>
          </a:p>
          <a:p>
            <a:r>
              <a:rPr lang="ko-KR" altLang="en-US" dirty="0" err="1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유제범</a:t>
            </a:r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(2019.3.6) </a:t>
            </a:r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국내 동물보호시설의 운영 현황과 개선방향 </a:t>
            </a:r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국회입법조사처 이슈와 논점 제 </a:t>
            </a:r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1562</a:t>
            </a:r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호</a:t>
            </a:r>
            <a:endParaRPr lang="en-US" altLang="ko-KR" dirty="0">
              <a:solidFill>
                <a:schemeClr val="bg1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한국경제조사연구원</a:t>
            </a:r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 (2019.2) </a:t>
            </a:r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이천시 동물보호센터</a:t>
            </a:r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반려동물 놀이터 설치 타당성 조사 연구용역</a:t>
            </a:r>
            <a:endParaRPr lang="en-US" altLang="ko-KR" dirty="0">
              <a:solidFill>
                <a:schemeClr val="bg1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48312D9-7E17-42E7-AD98-19266E7A2AB2}"/>
              </a:ext>
            </a:extLst>
          </p:cNvPr>
          <p:cNvSpPr/>
          <p:nvPr/>
        </p:nvSpPr>
        <p:spPr>
          <a:xfrm>
            <a:off x="2587336" y="4334736"/>
            <a:ext cx="150686" cy="143296"/>
          </a:xfrm>
          <a:prstGeom prst="roundRect">
            <a:avLst>
              <a:gd name="adj" fmla="val 5000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813A471D-11C1-4B6D-AE88-3AC9758E05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024570"/>
              </p:ext>
            </p:extLst>
          </p:nvPr>
        </p:nvGraphicFramePr>
        <p:xfrm>
          <a:off x="1527096" y="1467957"/>
          <a:ext cx="9137808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580">
                  <a:extLst>
                    <a:ext uri="{9D8B030D-6E8A-4147-A177-3AD203B41FA5}">
                      <a16:colId xmlns:a16="http://schemas.microsoft.com/office/drawing/2014/main" val="3481708858"/>
                    </a:ext>
                  </a:extLst>
                </a:gridCol>
                <a:gridCol w="1088324">
                  <a:extLst>
                    <a:ext uri="{9D8B030D-6E8A-4147-A177-3AD203B41FA5}">
                      <a16:colId xmlns:a16="http://schemas.microsoft.com/office/drawing/2014/main" val="959297414"/>
                    </a:ext>
                  </a:extLst>
                </a:gridCol>
                <a:gridCol w="2284452">
                  <a:extLst>
                    <a:ext uri="{9D8B030D-6E8A-4147-A177-3AD203B41FA5}">
                      <a16:colId xmlns:a16="http://schemas.microsoft.com/office/drawing/2014/main" val="3418902038"/>
                    </a:ext>
                  </a:extLst>
                </a:gridCol>
                <a:gridCol w="2284452">
                  <a:extLst>
                    <a:ext uri="{9D8B030D-6E8A-4147-A177-3AD203B41FA5}">
                      <a16:colId xmlns:a16="http://schemas.microsoft.com/office/drawing/2014/main" val="4167223998"/>
                    </a:ext>
                  </a:extLst>
                </a:gridCol>
              </a:tblGrid>
              <a:tr h="23159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데이터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출처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기준년도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486708"/>
                  </a:ext>
                </a:extLst>
              </a:tr>
              <a:tr h="17599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유기동물 발생 현황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API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동물보호관리시스템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2021.09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009565"/>
                  </a:ext>
                </a:extLst>
              </a:tr>
              <a:tr h="17599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전국 행정구역 현황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SHP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GEOSERVICE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2021.07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873090"/>
                  </a:ext>
                </a:extLst>
              </a:tr>
              <a:tr h="17599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전국 행정구역 코드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CSV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KOSIS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2021.07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194735"/>
                  </a:ext>
                </a:extLst>
              </a:tr>
              <a:tr h="17599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동물 보호센터 현황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CSV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농림 축산 </a:t>
                      </a:r>
                      <a:r>
                        <a:rPr lang="ko-KR" altLang="en-US" sz="1000" b="1" kern="1200" dirty="0" err="1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식품부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2021.05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912337"/>
                  </a:ext>
                </a:extLst>
              </a:tr>
              <a:tr h="17599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동물 등록 현황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CSV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농림 축산 </a:t>
                      </a:r>
                      <a:r>
                        <a:rPr lang="ko-KR" altLang="en-US" sz="1000" b="1" kern="1200" dirty="0" err="1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식품부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2021.05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541864"/>
                  </a:ext>
                </a:extLst>
              </a:tr>
              <a:tr h="175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2020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년 지자체별 등록 형태 현황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CSV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농림 축산 </a:t>
                      </a:r>
                      <a:r>
                        <a:rPr lang="ko-KR" altLang="en-US" sz="1000" b="1" kern="1200" dirty="0" err="1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식품부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2021.05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816208"/>
                  </a:ext>
                </a:extLst>
              </a:tr>
              <a:tr h="17599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동물등록제 대행기관 현황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CSV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농림 축산 </a:t>
                      </a:r>
                      <a:r>
                        <a:rPr lang="ko-KR" altLang="en-US" sz="1000" b="1" kern="1200" dirty="0" err="1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식품부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2021.05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114336"/>
                  </a:ext>
                </a:extLst>
              </a:tr>
              <a:tr h="17599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유실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․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유기동물 구조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․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보호 시도별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현황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CSV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농림 축산 </a:t>
                      </a:r>
                      <a:r>
                        <a:rPr lang="ko-KR" altLang="en-US" sz="1000" b="1" kern="1200" dirty="0" err="1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식품부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2021.05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822363"/>
                  </a:ext>
                </a:extLst>
              </a:tr>
              <a:tr h="17599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유실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․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유기동물 보호형태 연도별 현황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CSV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농림 축산 </a:t>
                      </a:r>
                      <a:r>
                        <a:rPr lang="ko-KR" altLang="en-US" sz="1000" b="1" kern="1200" dirty="0" err="1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식품부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2021.05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490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0317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5169533-8960-4405-ABAF-4809AB9ED5BA}"/>
              </a:ext>
            </a:extLst>
          </p:cNvPr>
          <p:cNvSpPr/>
          <p:nvPr/>
        </p:nvSpPr>
        <p:spPr>
          <a:xfrm>
            <a:off x="0" y="0"/>
            <a:ext cx="7894320" cy="6858000"/>
          </a:xfrm>
          <a:prstGeom prst="roundRect">
            <a:avLst>
              <a:gd name="adj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FC38258-05D9-4167-9B21-03C4F8F20E57}"/>
              </a:ext>
            </a:extLst>
          </p:cNvPr>
          <p:cNvSpPr/>
          <p:nvPr/>
        </p:nvSpPr>
        <p:spPr>
          <a:xfrm>
            <a:off x="7254240" y="0"/>
            <a:ext cx="885443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190178-73D9-4AD0-8364-DD83A5142C3A}"/>
              </a:ext>
            </a:extLst>
          </p:cNvPr>
          <p:cNvSpPr txBox="1"/>
          <p:nvPr/>
        </p:nvSpPr>
        <p:spPr>
          <a:xfrm>
            <a:off x="8595360" y="175711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878787"/>
                </a:solidFill>
                <a:ea typeface="Black Han Sans" pitchFamily="2" charset="-127"/>
              </a:rPr>
              <a:t>분석 기획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AA66A-371E-4728-BB05-F3B8B4786291}"/>
              </a:ext>
            </a:extLst>
          </p:cNvPr>
          <p:cNvSpPr txBox="1"/>
          <p:nvPr/>
        </p:nvSpPr>
        <p:spPr>
          <a:xfrm>
            <a:off x="8595360" y="2656262"/>
            <a:ext cx="2053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878787"/>
                </a:solidFill>
                <a:ea typeface="Black Han Sans" pitchFamily="2" charset="-127"/>
              </a:rPr>
              <a:t>분석 탐색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354EF6-3502-4F55-872B-79EC830AD2E6}"/>
              </a:ext>
            </a:extLst>
          </p:cNvPr>
          <p:cNvSpPr txBox="1"/>
          <p:nvPr/>
        </p:nvSpPr>
        <p:spPr>
          <a:xfrm>
            <a:off x="8595360" y="3555407"/>
            <a:ext cx="2595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878787"/>
                </a:solidFill>
                <a:ea typeface="Black Han Sans" pitchFamily="2" charset="-127"/>
              </a:rPr>
              <a:t>분석 모델링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C2FECB-93A0-42DC-AC76-41F46B99D3CD}"/>
              </a:ext>
            </a:extLst>
          </p:cNvPr>
          <p:cNvSpPr txBox="1"/>
          <p:nvPr/>
        </p:nvSpPr>
        <p:spPr>
          <a:xfrm>
            <a:off x="8595360" y="4454552"/>
            <a:ext cx="2047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ea typeface="Black Han Sans" pitchFamily="2" charset="-127"/>
              </a:rPr>
              <a:t>분석 결과 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F9DA736-62B1-4CC2-9A35-933EE14F04E7}"/>
              </a:ext>
            </a:extLst>
          </p:cNvPr>
          <p:cNvSpPr/>
          <p:nvPr/>
        </p:nvSpPr>
        <p:spPr>
          <a:xfrm>
            <a:off x="8324088" y="4716368"/>
            <a:ext cx="137160" cy="1257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0C1DB3-77A9-42AF-9ABC-F117A3F91BFE}"/>
              </a:ext>
            </a:extLst>
          </p:cNvPr>
          <p:cNvSpPr txBox="1"/>
          <p:nvPr/>
        </p:nvSpPr>
        <p:spPr>
          <a:xfrm>
            <a:off x="2572278" y="2644170"/>
            <a:ext cx="35237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FFE699"/>
                </a:solidFill>
                <a:latin typeface="배달의민족 도현" panose="020B0600000101010101" pitchFamily="50" charset="-127"/>
                <a:ea typeface="Black Han Sans" pitchFamily="2" charset="-127"/>
              </a:rPr>
              <a:t>Inde</a:t>
            </a:r>
            <a:r>
              <a:rPr lang="en-US" altLang="ko-KR" sz="9600" dirty="0">
                <a:solidFill>
                  <a:srgbClr val="FF0000"/>
                </a:solidFill>
                <a:latin typeface="배달의민족 도현" panose="020B0600000101010101" pitchFamily="50" charset="-127"/>
                <a:ea typeface="Black Han Sans" pitchFamily="2" charset="-127"/>
              </a:rPr>
              <a:t>x</a:t>
            </a:r>
            <a:endParaRPr lang="ko-KR" altLang="en-US" sz="9600" dirty="0">
              <a:latin typeface="배달의민족 도현" panose="020B0600000101010101" pitchFamily="50" charset="-127"/>
              <a:ea typeface="Black Han Sans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4401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F79855-C43C-4781-B2DA-9955DA1C225B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F9796C7-08A5-4EE0-8C99-17DFF65A9D40}"/>
              </a:ext>
            </a:extLst>
          </p:cNvPr>
          <p:cNvSpPr/>
          <p:nvPr/>
        </p:nvSpPr>
        <p:spPr>
          <a:xfrm>
            <a:off x="-6209980" y="-2715684"/>
            <a:ext cx="12923054" cy="12289368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400C45A-AE0E-41F6-B0E6-31BFF4A44B6A}"/>
              </a:ext>
            </a:extLst>
          </p:cNvPr>
          <p:cNvGrpSpPr/>
          <p:nvPr/>
        </p:nvGrpSpPr>
        <p:grpSpPr>
          <a:xfrm>
            <a:off x="714310" y="356660"/>
            <a:ext cx="1873026" cy="523220"/>
            <a:chOff x="2798515" y="2497976"/>
            <a:chExt cx="1873026" cy="52322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6C89062-A3D2-4B6B-969A-C4F692F86407}"/>
                </a:ext>
              </a:extLst>
            </p:cNvPr>
            <p:cNvSpPr txBox="1"/>
            <p:nvPr/>
          </p:nvSpPr>
          <p:spPr>
            <a:xfrm>
              <a:off x="3018471" y="2497976"/>
              <a:ext cx="16530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ea typeface="Black Han Sans" pitchFamily="2" charset="-127"/>
                </a:rPr>
                <a:t>분석 결과 </a:t>
              </a: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78234A1-521F-46E5-A425-21C0460DBFB2}"/>
                </a:ext>
              </a:extLst>
            </p:cNvPr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BAE3253-A15D-40E0-A345-7B3C301ED936}"/>
              </a:ext>
            </a:extLst>
          </p:cNvPr>
          <p:cNvSpPr txBox="1"/>
          <p:nvPr/>
        </p:nvSpPr>
        <p:spPr>
          <a:xfrm>
            <a:off x="934266" y="879879"/>
            <a:ext cx="1380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353535"/>
                </a:solidFill>
                <a:ea typeface="Black Han Sans" pitchFamily="2" charset="-127"/>
              </a:rPr>
              <a:t>참고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E1DFC4-0865-495E-8264-7D56FDBF4569}"/>
              </a:ext>
            </a:extLst>
          </p:cNvPr>
          <p:cNvSpPr txBox="1"/>
          <p:nvPr/>
        </p:nvSpPr>
        <p:spPr>
          <a:xfrm>
            <a:off x="-10686455" y="4172161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참고문헌</a:t>
            </a:r>
            <a:r>
              <a:rPr lang="en-US" altLang="ko-KR" sz="24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FEAC18-F50A-4707-A871-A9429A822BA6}"/>
              </a:ext>
            </a:extLst>
          </p:cNvPr>
          <p:cNvSpPr txBox="1"/>
          <p:nvPr/>
        </p:nvSpPr>
        <p:spPr>
          <a:xfrm>
            <a:off x="-9021511" y="4097381"/>
            <a:ext cx="847700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2015~2019 </a:t>
            </a:r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동물복지 종합계획</a:t>
            </a:r>
            <a:endParaRPr lang="en-US" altLang="ko-KR" dirty="0">
              <a:solidFill>
                <a:schemeClr val="bg1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2020~2024 </a:t>
            </a:r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동물복지 종합계획</a:t>
            </a:r>
            <a:endParaRPr lang="en-US" altLang="ko-KR" dirty="0">
              <a:solidFill>
                <a:schemeClr val="bg1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유기영 </a:t>
            </a:r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(2017). [</a:t>
            </a:r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정책제안</a:t>
            </a:r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] </a:t>
            </a:r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지자체 동물복지지원시설 도입방안</a:t>
            </a:r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월간 공공정책</a:t>
            </a:r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, 138, 57-60</a:t>
            </a:r>
          </a:p>
          <a:p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유기영 </a:t>
            </a:r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(2017). </a:t>
            </a:r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서울시 반려동물센터 도입방안</a:t>
            </a:r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정책리포트</a:t>
            </a:r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(222), 1-24</a:t>
            </a:r>
          </a:p>
          <a:p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대한 전기협회 편집부 </a:t>
            </a:r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(2019). [</a:t>
            </a:r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통계로 보는 세상이야기 </a:t>
            </a:r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반려동물편</a:t>
            </a:r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] </a:t>
            </a:r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애완동물과 반려동물</a:t>
            </a:r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결코 작지 않은 차이</a:t>
            </a:r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전기저널</a:t>
            </a:r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, 59-60 </a:t>
            </a:r>
          </a:p>
          <a:p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농림축산식품부 </a:t>
            </a:r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2020</a:t>
            </a:r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년 반려동물 보호</a:t>
            </a:r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·</a:t>
            </a:r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복지 실태조사 결과</a:t>
            </a:r>
            <a:endParaRPr lang="en-US" altLang="ko-KR" dirty="0">
              <a:solidFill>
                <a:schemeClr val="bg1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동물보호법 </a:t>
            </a:r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[</a:t>
            </a:r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시행 </a:t>
            </a:r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2021. 2. 12.] [</a:t>
            </a:r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법률 제</a:t>
            </a:r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16977</a:t>
            </a:r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호</a:t>
            </a:r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, 2020. 2. 11., </a:t>
            </a:r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일부개정</a:t>
            </a:r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]</a:t>
            </a:r>
          </a:p>
          <a:p>
            <a:r>
              <a:rPr lang="ko-KR" altLang="en-US" dirty="0" err="1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유제범</a:t>
            </a:r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(2019.3.6) </a:t>
            </a:r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국내 동물보호시설의 운영 현황과 개선방향 </a:t>
            </a:r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국회입법조사처 이슈와 논점 제 </a:t>
            </a:r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1562</a:t>
            </a:r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호</a:t>
            </a:r>
            <a:endParaRPr lang="en-US" altLang="ko-KR" dirty="0">
              <a:solidFill>
                <a:schemeClr val="bg1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한국경제조사연구원</a:t>
            </a:r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 (2019.2) </a:t>
            </a:r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이천시 동물보호센터</a:t>
            </a:r>
            <a:r>
              <a:rPr lang="en-US" altLang="ko-KR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반려동물 놀이터 설치 타당성 조사 연구용역</a:t>
            </a:r>
            <a:endParaRPr lang="en-US" altLang="ko-KR" dirty="0">
              <a:solidFill>
                <a:schemeClr val="bg1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48312D9-7E17-42E7-AD98-19266E7A2AB2}"/>
              </a:ext>
            </a:extLst>
          </p:cNvPr>
          <p:cNvSpPr/>
          <p:nvPr/>
        </p:nvSpPr>
        <p:spPr>
          <a:xfrm>
            <a:off x="-2680855" y="4334736"/>
            <a:ext cx="150686" cy="143296"/>
          </a:xfrm>
          <a:prstGeom prst="roundRect">
            <a:avLst>
              <a:gd name="adj" fmla="val 5000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813A471D-11C1-4B6D-AE88-3AC9758E05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647127"/>
              </p:ext>
            </p:extLst>
          </p:nvPr>
        </p:nvGraphicFramePr>
        <p:xfrm>
          <a:off x="-9351914" y="1467957"/>
          <a:ext cx="9137808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580">
                  <a:extLst>
                    <a:ext uri="{9D8B030D-6E8A-4147-A177-3AD203B41FA5}">
                      <a16:colId xmlns:a16="http://schemas.microsoft.com/office/drawing/2014/main" val="3481708858"/>
                    </a:ext>
                  </a:extLst>
                </a:gridCol>
                <a:gridCol w="1088324">
                  <a:extLst>
                    <a:ext uri="{9D8B030D-6E8A-4147-A177-3AD203B41FA5}">
                      <a16:colId xmlns:a16="http://schemas.microsoft.com/office/drawing/2014/main" val="959297414"/>
                    </a:ext>
                  </a:extLst>
                </a:gridCol>
                <a:gridCol w="2284452">
                  <a:extLst>
                    <a:ext uri="{9D8B030D-6E8A-4147-A177-3AD203B41FA5}">
                      <a16:colId xmlns:a16="http://schemas.microsoft.com/office/drawing/2014/main" val="3418902038"/>
                    </a:ext>
                  </a:extLst>
                </a:gridCol>
                <a:gridCol w="2284452">
                  <a:extLst>
                    <a:ext uri="{9D8B030D-6E8A-4147-A177-3AD203B41FA5}">
                      <a16:colId xmlns:a16="http://schemas.microsoft.com/office/drawing/2014/main" val="4167223998"/>
                    </a:ext>
                  </a:extLst>
                </a:gridCol>
              </a:tblGrid>
              <a:tr h="23159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데이터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형식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출처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기준년도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486708"/>
                  </a:ext>
                </a:extLst>
              </a:tr>
              <a:tr h="17599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유기동물 발생 현황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API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동물보호관리시스템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2021.09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009565"/>
                  </a:ext>
                </a:extLst>
              </a:tr>
              <a:tr h="17599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전국 행정구역 현황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SHP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GEOSERVICE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2021.07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873090"/>
                  </a:ext>
                </a:extLst>
              </a:tr>
              <a:tr h="17599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전국 행정구역 코드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CSV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KOSIS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2021.07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194735"/>
                  </a:ext>
                </a:extLst>
              </a:tr>
              <a:tr h="17599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동물 보호센터 현황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CSV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농림 축산 </a:t>
                      </a:r>
                      <a:r>
                        <a:rPr lang="ko-KR" altLang="en-US" sz="1000" b="1" kern="1200" dirty="0" err="1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식품부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2021.05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912337"/>
                  </a:ext>
                </a:extLst>
              </a:tr>
              <a:tr h="17599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동물 등록 현황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CSV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농림 축산 </a:t>
                      </a:r>
                      <a:r>
                        <a:rPr lang="ko-KR" altLang="en-US" sz="1000" b="1" kern="1200" dirty="0" err="1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식품부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2021.05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541864"/>
                  </a:ext>
                </a:extLst>
              </a:tr>
              <a:tr h="1759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2020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년 지자체별 등록 형태 현황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CSV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농림 축산 </a:t>
                      </a:r>
                      <a:r>
                        <a:rPr lang="ko-KR" altLang="en-US" sz="1000" b="1" kern="1200" dirty="0" err="1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식품부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2021.05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816208"/>
                  </a:ext>
                </a:extLst>
              </a:tr>
              <a:tr h="17599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동물등록제 대행기관 현황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CSV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농림 축산 </a:t>
                      </a:r>
                      <a:r>
                        <a:rPr lang="ko-KR" altLang="en-US" sz="1000" b="1" kern="1200" dirty="0" err="1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식품부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2021.05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114336"/>
                  </a:ext>
                </a:extLst>
              </a:tr>
              <a:tr h="17599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유실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․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유기동물 구조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․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보호 시도별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현황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CSV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농림 축산 </a:t>
                      </a:r>
                      <a:r>
                        <a:rPr lang="ko-KR" altLang="en-US" sz="1000" b="1" kern="1200" dirty="0" err="1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식품부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2021.05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822363"/>
                  </a:ext>
                </a:extLst>
              </a:tr>
              <a:tr h="17599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유실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․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유기동물 보호형태 연도별 현황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CSV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농림 축산 </a:t>
                      </a:r>
                      <a:r>
                        <a:rPr lang="ko-KR" altLang="en-US" sz="1000" b="1" kern="1200" dirty="0" err="1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식품부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나눔바른고딕 옛한글" panose="020B0603020101020101" pitchFamily="50" charset="-127"/>
                          <a:ea typeface="나눔바른고딕 옛한글" panose="020B0603020101020101" pitchFamily="50" charset="-127"/>
                          <a:cs typeface="+mn-cs"/>
                        </a:rPr>
                        <a:t>2021.05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나눔바른고딕 옛한글" panose="020B0603020101020101" pitchFamily="50" charset="-127"/>
                        <a:ea typeface="나눔바른고딕 옛한글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49023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BB6B2C3-9AF3-49C2-AF26-AE69D5ABD0E2}"/>
              </a:ext>
            </a:extLst>
          </p:cNvPr>
          <p:cNvSpPr txBox="1"/>
          <p:nvPr/>
        </p:nvSpPr>
        <p:spPr>
          <a:xfrm>
            <a:off x="2859511" y="1041988"/>
            <a:ext cx="2337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ea typeface="Black Han Sans" pitchFamily="2" charset="-127"/>
              </a:rPr>
              <a:t>&lt; </a:t>
            </a:r>
            <a:r>
              <a:rPr lang="ko-KR" altLang="en-US" sz="2400" dirty="0">
                <a:ea typeface="Black Han Sans" pitchFamily="2" charset="-127"/>
              </a:rPr>
              <a:t>분석 </a:t>
            </a:r>
            <a:r>
              <a:rPr lang="en-US" altLang="ko-KR" sz="2400" dirty="0">
                <a:ea typeface="Black Han Sans" pitchFamily="2" charset="-127"/>
              </a:rPr>
              <a:t>TOOL</a:t>
            </a:r>
            <a:r>
              <a:rPr lang="ko-KR" altLang="en-US" sz="2400" dirty="0">
                <a:ea typeface="Black Han Sans" pitchFamily="2" charset="-127"/>
              </a:rPr>
              <a:t> </a:t>
            </a:r>
            <a:r>
              <a:rPr lang="en-US" altLang="ko-KR" sz="2400" dirty="0">
                <a:ea typeface="Black Han Sans" pitchFamily="2" charset="-127"/>
              </a:rPr>
              <a:t>&gt;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EE8C06-A656-42D9-8409-D0BC7E69D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011" y="4867928"/>
            <a:ext cx="1502550" cy="5634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2215E6A-464D-4DFC-8897-FF45CDE6192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542" y="1899613"/>
            <a:ext cx="1986202" cy="12378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5D1143-717F-4F9A-8850-0DC0445E47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600" y="3355133"/>
            <a:ext cx="2083010" cy="9436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13F323E-9DB5-4E78-B2E7-5B031A3C21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968" y="4677852"/>
            <a:ext cx="1560735" cy="9436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2A3BA52-736D-4DD9-868C-912481D6814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216" y="3157897"/>
            <a:ext cx="1189700" cy="11897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7496A61-4549-43D4-90FD-FCA3D4EB0CC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865" y="2054865"/>
            <a:ext cx="1818842" cy="94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633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F79855-C43C-4781-B2DA-9955DA1C225B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F9796C7-08A5-4EE0-8C99-17DFF65A9D40}"/>
              </a:ext>
            </a:extLst>
          </p:cNvPr>
          <p:cNvSpPr/>
          <p:nvPr/>
        </p:nvSpPr>
        <p:spPr>
          <a:xfrm>
            <a:off x="1948405" y="-515217"/>
            <a:ext cx="8295190" cy="7888434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400C45A-AE0E-41F6-B0E6-31BFF4A44B6A}"/>
              </a:ext>
            </a:extLst>
          </p:cNvPr>
          <p:cNvGrpSpPr/>
          <p:nvPr/>
        </p:nvGrpSpPr>
        <p:grpSpPr>
          <a:xfrm>
            <a:off x="714310" y="356660"/>
            <a:ext cx="1873026" cy="523220"/>
            <a:chOff x="2798515" y="2497976"/>
            <a:chExt cx="1873026" cy="52322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6C89062-A3D2-4B6B-969A-C4F692F86407}"/>
                </a:ext>
              </a:extLst>
            </p:cNvPr>
            <p:cNvSpPr txBox="1"/>
            <p:nvPr/>
          </p:nvSpPr>
          <p:spPr>
            <a:xfrm>
              <a:off x="3018471" y="2497976"/>
              <a:ext cx="16530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ea typeface="Black Han Sans" pitchFamily="2" charset="-127"/>
                </a:rPr>
                <a:t>분석 결과 </a:t>
              </a: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78234A1-521F-46E5-A425-21C0460DBFB2}"/>
                </a:ext>
              </a:extLst>
            </p:cNvPr>
            <p:cNvSpPr/>
            <p:nvPr/>
          </p:nvSpPr>
          <p:spPr>
            <a:xfrm>
              <a:off x="2798515" y="2658772"/>
              <a:ext cx="219956" cy="2016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BAE3253-A15D-40E0-A345-7B3C301ED936}"/>
              </a:ext>
            </a:extLst>
          </p:cNvPr>
          <p:cNvSpPr txBox="1"/>
          <p:nvPr/>
        </p:nvSpPr>
        <p:spPr>
          <a:xfrm>
            <a:off x="934266" y="879879"/>
            <a:ext cx="1380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353535"/>
                </a:solidFill>
                <a:ea typeface="Black Han Sans" pitchFamily="2" charset="-127"/>
              </a:rPr>
              <a:t>참고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EE8C06-A656-42D9-8409-D0BC7E69D9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789" y="6267783"/>
            <a:ext cx="1150310" cy="4313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2215E6A-464D-4DFC-8897-FF45CDE6192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334" y="1137972"/>
            <a:ext cx="1520580" cy="9476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5D1143-717F-4F9A-8850-0DC0445E47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598" y="4268500"/>
            <a:ext cx="1594694" cy="722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13F323E-9DB5-4E78-B2E7-5B031A3C21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517" y="5274611"/>
            <a:ext cx="1194856" cy="7224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2A3BA52-736D-4DD9-868C-912481D6814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075" y="3199507"/>
            <a:ext cx="910800" cy="9108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7496A61-4549-43D4-90FD-FCA3D4EB0CC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717" y="2179992"/>
            <a:ext cx="1392454" cy="722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9D0F0ED-B636-4E77-B44C-F82564CAF34E}"/>
              </a:ext>
            </a:extLst>
          </p:cNvPr>
          <p:cNvSpPr txBox="1"/>
          <p:nvPr/>
        </p:nvSpPr>
        <p:spPr>
          <a:xfrm>
            <a:off x="5110740" y="517456"/>
            <a:ext cx="2337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353535"/>
                </a:solidFill>
                <a:ea typeface="Black Han Sans" pitchFamily="2" charset="-127"/>
              </a:rPr>
              <a:t>&lt; </a:t>
            </a:r>
            <a:r>
              <a:rPr lang="ko-KR" altLang="en-US" sz="2400" dirty="0">
                <a:solidFill>
                  <a:srgbClr val="353535"/>
                </a:solidFill>
                <a:ea typeface="Black Han Sans" pitchFamily="2" charset="-127"/>
              </a:rPr>
              <a:t>분석 </a:t>
            </a:r>
            <a:r>
              <a:rPr lang="en-US" altLang="ko-KR" sz="2400" dirty="0">
                <a:solidFill>
                  <a:srgbClr val="353535"/>
                </a:solidFill>
                <a:ea typeface="Black Han Sans" pitchFamily="2" charset="-127"/>
              </a:rPr>
              <a:t>TOOL</a:t>
            </a:r>
            <a:r>
              <a:rPr lang="ko-KR" altLang="en-US" sz="2400" dirty="0">
                <a:solidFill>
                  <a:srgbClr val="353535"/>
                </a:solidFill>
                <a:ea typeface="Black Han Sans" pitchFamily="2" charset="-127"/>
              </a:rPr>
              <a:t> </a:t>
            </a:r>
            <a:r>
              <a:rPr lang="en-US" altLang="ko-KR" sz="2400" dirty="0">
                <a:solidFill>
                  <a:srgbClr val="353535"/>
                </a:solidFill>
                <a:ea typeface="Black Han Sans" pitchFamily="2" charset="-127"/>
              </a:rPr>
              <a:t>&gt;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C7EA13-D20E-4BC7-93B8-6D6FC5C63694}"/>
              </a:ext>
            </a:extLst>
          </p:cNvPr>
          <p:cNvSpPr txBox="1"/>
          <p:nvPr/>
        </p:nvSpPr>
        <p:spPr>
          <a:xfrm>
            <a:off x="6061519" y="1172266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353535"/>
                </a:solidFill>
                <a:ea typeface="Black Han Sans" pitchFamily="2" charset="-127"/>
              </a:rPr>
              <a:t>: </a:t>
            </a:r>
            <a:r>
              <a:rPr lang="ko-KR" altLang="en-US" sz="2400" dirty="0">
                <a:solidFill>
                  <a:srgbClr val="353535"/>
                </a:solidFill>
                <a:ea typeface="Black Han Sans" pitchFamily="2" charset="-127"/>
              </a:rPr>
              <a:t>프로그래밍</a:t>
            </a:r>
            <a:r>
              <a:rPr lang="en-US" altLang="ko-KR" sz="2400" dirty="0">
                <a:solidFill>
                  <a:srgbClr val="353535"/>
                </a:solidFill>
                <a:ea typeface="Black Han Sans" pitchFamily="2" charset="-127"/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551D5F-5365-48BF-8AB3-F00A27763488}"/>
              </a:ext>
            </a:extLst>
          </p:cNvPr>
          <p:cNvSpPr txBox="1"/>
          <p:nvPr/>
        </p:nvSpPr>
        <p:spPr>
          <a:xfrm>
            <a:off x="6061519" y="2238377"/>
            <a:ext cx="3082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353535"/>
                </a:solidFill>
                <a:ea typeface="Black Han Sans" pitchFamily="2" charset="-127"/>
              </a:rPr>
              <a:t>: </a:t>
            </a:r>
            <a:r>
              <a:rPr lang="ko-KR" altLang="en-US" sz="2400" dirty="0">
                <a:solidFill>
                  <a:srgbClr val="353535"/>
                </a:solidFill>
                <a:ea typeface="Black Han Sans" pitchFamily="2" charset="-127"/>
              </a:rPr>
              <a:t>데이터 </a:t>
            </a:r>
            <a:r>
              <a:rPr lang="ko-KR" altLang="en-US" sz="2400" dirty="0" err="1">
                <a:solidFill>
                  <a:srgbClr val="353535"/>
                </a:solidFill>
                <a:ea typeface="Black Han Sans" pitchFamily="2" charset="-127"/>
              </a:rPr>
              <a:t>전처리</a:t>
            </a:r>
            <a:r>
              <a:rPr lang="ko-KR" altLang="en-US" sz="2400" dirty="0">
                <a:solidFill>
                  <a:srgbClr val="353535"/>
                </a:solidFill>
                <a:ea typeface="Black Han Sans" pitchFamily="2" charset="-127"/>
              </a:rPr>
              <a:t> </a:t>
            </a:r>
            <a:r>
              <a:rPr lang="en-US" altLang="ko-KR" sz="2400" dirty="0">
                <a:solidFill>
                  <a:srgbClr val="353535"/>
                </a:solidFill>
                <a:ea typeface="Black Han Sans" pitchFamily="2" charset="-127"/>
              </a:rPr>
              <a:t>&amp; </a:t>
            </a:r>
            <a:r>
              <a:rPr lang="ko-KR" altLang="en-US" sz="2400" dirty="0">
                <a:solidFill>
                  <a:srgbClr val="353535"/>
                </a:solidFill>
                <a:ea typeface="Black Han Sans" pitchFamily="2" charset="-127"/>
              </a:rPr>
              <a:t>집계</a:t>
            </a:r>
            <a:r>
              <a:rPr lang="en-US" altLang="ko-KR" sz="2400" dirty="0">
                <a:solidFill>
                  <a:srgbClr val="353535"/>
                </a:solidFill>
                <a:ea typeface="Black Han Sans" pitchFamily="2" charset="-127"/>
              </a:rPr>
              <a:t>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C39C73-94EA-4F8C-8E97-80782C41B8A2}"/>
              </a:ext>
            </a:extLst>
          </p:cNvPr>
          <p:cNvSpPr txBox="1"/>
          <p:nvPr/>
        </p:nvSpPr>
        <p:spPr>
          <a:xfrm>
            <a:off x="6061519" y="3234628"/>
            <a:ext cx="3105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353535"/>
                </a:solidFill>
                <a:ea typeface="Black Han Sans" pitchFamily="2" charset="-127"/>
              </a:rPr>
              <a:t>: </a:t>
            </a:r>
            <a:r>
              <a:rPr lang="ko-KR" altLang="en-US" sz="2400" dirty="0">
                <a:solidFill>
                  <a:srgbClr val="353535"/>
                </a:solidFill>
                <a:ea typeface="Black Han Sans" pitchFamily="2" charset="-127"/>
              </a:rPr>
              <a:t>행정구역 병합 및 분할</a:t>
            </a:r>
            <a:r>
              <a:rPr lang="en-US" altLang="ko-KR" sz="2400" dirty="0">
                <a:solidFill>
                  <a:srgbClr val="353535"/>
                </a:solidFill>
                <a:ea typeface="Black Han Sans" pitchFamily="2" charset="-127"/>
              </a:rPr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FD5A7A-3AC7-4AEF-A5D6-12758948C5AB}"/>
              </a:ext>
            </a:extLst>
          </p:cNvPr>
          <p:cNvSpPr txBox="1"/>
          <p:nvPr/>
        </p:nvSpPr>
        <p:spPr>
          <a:xfrm>
            <a:off x="6061519" y="4251023"/>
            <a:ext cx="3329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353535"/>
                </a:solidFill>
                <a:ea typeface="Black Han Sans" pitchFamily="2" charset="-127"/>
              </a:rPr>
              <a:t>: ARIMA</a:t>
            </a:r>
            <a:r>
              <a:rPr lang="ko-KR" altLang="en-US" sz="2400" dirty="0">
                <a:solidFill>
                  <a:srgbClr val="353535"/>
                </a:solidFill>
                <a:ea typeface="Black Han Sans" pitchFamily="2" charset="-127"/>
              </a:rPr>
              <a:t>분석 및 통계분석</a:t>
            </a:r>
            <a:endParaRPr lang="en-US" altLang="ko-KR" sz="2400" dirty="0">
              <a:solidFill>
                <a:srgbClr val="353535"/>
              </a:solidFill>
              <a:ea typeface="Black Han Sans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47596F-23DF-4EDD-8C54-CC7097EF7CBA}"/>
              </a:ext>
            </a:extLst>
          </p:cNvPr>
          <p:cNvSpPr txBox="1"/>
          <p:nvPr/>
        </p:nvSpPr>
        <p:spPr>
          <a:xfrm>
            <a:off x="6061519" y="5332996"/>
            <a:ext cx="3042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353535"/>
                </a:solidFill>
                <a:ea typeface="Black Han Sans" pitchFamily="2" charset="-127"/>
              </a:rPr>
              <a:t>: </a:t>
            </a:r>
            <a:r>
              <a:rPr lang="ko-KR" altLang="en-US" sz="2400" dirty="0">
                <a:solidFill>
                  <a:srgbClr val="353535"/>
                </a:solidFill>
                <a:ea typeface="Black Han Sans" pitchFamily="2" charset="-127"/>
              </a:rPr>
              <a:t>군집화</a:t>
            </a:r>
            <a:r>
              <a:rPr lang="en-US" altLang="ko-KR" sz="2400" dirty="0">
                <a:solidFill>
                  <a:srgbClr val="353535"/>
                </a:solidFill>
                <a:ea typeface="Black Han Sans" pitchFamily="2" charset="-127"/>
              </a:rPr>
              <a:t>, </a:t>
            </a:r>
            <a:r>
              <a:rPr lang="ko-KR" altLang="en-US" sz="2400" dirty="0">
                <a:solidFill>
                  <a:srgbClr val="353535"/>
                </a:solidFill>
                <a:ea typeface="Black Han Sans" pitchFamily="2" charset="-127"/>
              </a:rPr>
              <a:t>데이터 </a:t>
            </a:r>
            <a:r>
              <a:rPr lang="ko-KR" altLang="en-US" sz="2400" dirty="0" err="1">
                <a:solidFill>
                  <a:srgbClr val="353535"/>
                </a:solidFill>
                <a:ea typeface="Black Han Sans" pitchFamily="2" charset="-127"/>
              </a:rPr>
              <a:t>전처리</a:t>
            </a:r>
            <a:r>
              <a:rPr lang="en-US" altLang="ko-KR" sz="2400" dirty="0">
                <a:solidFill>
                  <a:srgbClr val="353535"/>
                </a:solidFill>
                <a:ea typeface="Black Han Sans" pitchFamily="2" charset="-127"/>
              </a:rPr>
              <a:t>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C34645-0C44-4E30-8005-79A7C99989F8}"/>
              </a:ext>
            </a:extLst>
          </p:cNvPr>
          <p:cNvSpPr txBox="1"/>
          <p:nvPr/>
        </p:nvSpPr>
        <p:spPr>
          <a:xfrm>
            <a:off x="6061519" y="6124644"/>
            <a:ext cx="2106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353535"/>
                </a:solidFill>
                <a:ea typeface="Black Han Sans" pitchFamily="2" charset="-127"/>
              </a:rPr>
              <a:t>: </a:t>
            </a:r>
            <a:r>
              <a:rPr lang="ko-KR" altLang="en-US" sz="2400" dirty="0">
                <a:solidFill>
                  <a:srgbClr val="353535"/>
                </a:solidFill>
                <a:ea typeface="Black Han Sans" pitchFamily="2" charset="-127"/>
              </a:rPr>
              <a:t>데이터 시각화</a:t>
            </a:r>
            <a:r>
              <a:rPr lang="en-US" altLang="ko-KR" sz="2400" dirty="0">
                <a:solidFill>
                  <a:srgbClr val="353535"/>
                </a:solidFill>
                <a:ea typeface="Black Han Sans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5034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F79855-C43C-4781-B2DA-9955DA1C225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8DC917-95A1-49DB-9786-5C34B15E337D}"/>
              </a:ext>
            </a:extLst>
          </p:cNvPr>
          <p:cNvSpPr txBox="1"/>
          <p:nvPr/>
        </p:nvSpPr>
        <p:spPr>
          <a:xfrm>
            <a:off x="4632298" y="2497976"/>
            <a:ext cx="292740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>
                <a:solidFill>
                  <a:schemeClr val="bg1"/>
                </a:solidFill>
              </a:rPr>
              <a:t>THX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E2AD4CF-EC39-4E8C-826F-A647F0A3FC37}"/>
              </a:ext>
            </a:extLst>
          </p:cNvPr>
          <p:cNvSpPr/>
          <p:nvPr/>
        </p:nvSpPr>
        <p:spPr>
          <a:xfrm>
            <a:off x="6003862" y="5212080"/>
            <a:ext cx="184276" cy="175240"/>
          </a:xfrm>
          <a:prstGeom prst="roundRect">
            <a:avLst>
              <a:gd name="adj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0708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F79855-C43C-4781-B2DA-9955DA1C225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36607E-FEB4-4EF6-B645-549599A0D5D4}"/>
              </a:ext>
            </a:extLst>
          </p:cNvPr>
          <p:cNvSpPr txBox="1"/>
          <p:nvPr/>
        </p:nvSpPr>
        <p:spPr>
          <a:xfrm>
            <a:off x="4344559" y="2497976"/>
            <a:ext cx="350288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>
                <a:solidFill>
                  <a:schemeClr val="bg1"/>
                </a:solidFill>
              </a:rPr>
              <a:t>Q&amp;A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67D63B4-AFE2-4F5E-985B-911ADBC9FF60}"/>
              </a:ext>
            </a:extLst>
          </p:cNvPr>
          <p:cNvSpPr/>
          <p:nvPr/>
        </p:nvSpPr>
        <p:spPr>
          <a:xfrm>
            <a:off x="6003862" y="5212080"/>
            <a:ext cx="184276" cy="175240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pic>
        <p:nvPicPr>
          <p:cNvPr id="9" name="그래픽 8" descr="물음표 단색으로 채워진">
            <a:extLst>
              <a:ext uri="{FF2B5EF4-FFF2-40B4-BE49-F238E27FC236}">
                <a16:creationId xmlns:a16="http://schemas.microsoft.com/office/drawing/2014/main" id="{4A60EDAC-CD24-433D-BA6A-833EA3404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799" y="453840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974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5169533-8960-4405-ABAF-4809AB9ED5BA}"/>
              </a:ext>
            </a:extLst>
          </p:cNvPr>
          <p:cNvSpPr/>
          <p:nvPr/>
        </p:nvSpPr>
        <p:spPr>
          <a:xfrm>
            <a:off x="0" y="0"/>
            <a:ext cx="7894320" cy="6858000"/>
          </a:xfrm>
          <a:prstGeom prst="roundRect">
            <a:avLst>
              <a:gd name="adj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FC38258-05D9-4167-9B21-03C4F8F20E57}"/>
              </a:ext>
            </a:extLst>
          </p:cNvPr>
          <p:cNvSpPr/>
          <p:nvPr/>
        </p:nvSpPr>
        <p:spPr>
          <a:xfrm>
            <a:off x="7254240" y="0"/>
            <a:ext cx="8854439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옛한글" panose="020B0603020101020101" pitchFamily="50" charset="-127"/>
              <a:ea typeface="Black Han Sans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190178-73D9-4AD0-8364-DD83A5142C3A}"/>
              </a:ext>
            </a:extLst>
          </p:cNvPr>
          <p:cNvSpPr txBox="1"/>
          <p:nvPr/>
        </p:nvSpPr>
        <p:spPr>
          <a:xfrm>
            <a:off x="8595360" y="175711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ea typeface="Black Han Sans" pitchFamily="2" charset="-127"/>
              </a:rPr>
              <a:t>분석 기획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AA66A-371E-4728-BB05-F3B8B4786291}"/>
              </a:ext>
            </a:extLst>
          </p:cNvPr>
          <p:cNvSpPr txBox="1"/>
          <p:nvPr/>
        </p:nvSpPr>
        <p:spPr>
          <a:xfrm>
            <a:off x="8595360" y="2656262"/>
            <a:ext cx="2053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ea typeface="Black Han Sans" pitchFamily="2" charset="-127"/>
              </a:rPr>
              <a:t>분석 탐색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354EF6-3502-4F55-872B-79EC830AD2E6}"/>
              </a:ext>
            </a:extLst>
          </p:cNvPr>
          <p:cNvSpPr txBox="1"/>
          <p:nvPr/>
        </p:nvSpPr>
        <p:spPr>
          <a:xfrm>
            <a:off x="8595360" y="3555407"/>
            <a:ext cx="2595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ea typeface="Black Han Sans" pitchFamily="2" charset="-127"/>
              </a:rPr>
              <a:t>분석 모델링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C2FECB-93A0-42DC-AC76-41F46B99D3CD}"/>
              </a:ext>
            </a:extLst>
          </p:cNvPr>
          <p:cNvSpPr txBox="1"/>
          <p:nvPr/>
        </p:nvSpPr>
        <p:spPr>
          <a:xfrm>
            <a:off x="8595360" y="4454552"/>
            <a:ext cx="2047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ea typeface="Black Han Sans" pitchFamily="2" charset="-127"/>
              </a:rPr>
              <a:t>분석 결과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9F099D-6B40-46EF-8656-FA814BF739C7}"/>
              </a:ext>
            </a:extLst>
          </p:cNvPr>
          <p:cNvSpPr txBox="1"/>
          <p:nvPr/>
        </p:nvSpPr>
        <p:spPr>
          <a:xfrm>
            <a:off x="2572278" y="2644170"/>
            <a:ext cx="35237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rgbClr val="FF0000"/>
                </a:solidFill>
                <a:latin typeface="배달의민족 도현" panose="020B0600000101010101" pitchFamily="50" charset="-127"/>
                <a:ea typeface="Black Han Sans" pitchFamily="2" charset="-127"/>
              </a:rPr>
              <a:t>Index</a:t>
            </a:r>
            <a:endParaRPr lang="ko-KR" altLang="en-US" sz="9600" dirty="0">
              <a:latin typeface="배달의민족 도현" panose="020B0600000101010101" pitchFamily="50" charset="-127"/>
              <a:ea typeface="Black Han Sans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8313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5840</Words>
  <Application>Microsoft Office PowerPoint</Application>
  <PresentationFormat>와이드스크린</PresentationFormat>
  <Paragraphs>2216</Paragraphs>
  <Slides>83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83</vt:i4>
      </vt:variant>
    </vt:vector>
  </HeadingPairs>
  <TitlesOfParts>
    <vt:vector size="90" baseType="lpstr">
      <vt:lpstr>나눔바른고딕 옛한글</vt:lpstr>
      <vt:lpstr>나눔스퀘어 Bold</vt:lpstr>
      <vt:lpstr>tvN 즐거운이야기 Bold</vt:lpstr>
      <vt:lpstr>Arial</vt:lpstr>
      <vt:lpstr>배달의민족 도현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김동희[ 학부재학 / 융합경영학부 글로벌경영전공 ]</dc:creator>
  <cp:lastModifiedBy>김동희[ 학부재학 / 융합경영학부 글로벌경영전공 ]</cp:lastModifiedBy>
  <cp:revision>59</cp:revision>
  <dcterms:created xsi:type="dcterms:W3CDTF">2021-10-08T07:23:02Z</dcterms:created>
  <dcterms:modified xsi:type="dcterms:W3CDTF">2021-10-22T06:32:23Z</dcterms:modified>
  <cp:version/>
</cp:coreProperties>
</file>